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365" r:id="rId4"/>
    <p:sldId id="364" r:id="rId5"/>
    <p:sldId id="367" r:id="rId6"/>
    <p:sldId id="366" r:id="rId7"/>
    <p:sldId id="368" r:id="rId8"/>
    <p:sldId id="369" r:id="rId9"/>
  </p:sldIdLst>
  <p:sldSz cx="9144000" cy="6858000" type="screen4x3"/>
  <p:notesSz cx="6858000" cy="9144000"/>
  <p:embeddedFontLst>
    <p:embeddedFont>
      <p:font typeface="Aharoni" panose="02010803020104030203" pitchFamily="2" charset="-79"/>
      <p:bold r:id="rId11"/>
    </p:embeddedFont>
    <p:embeddedFont>
      <p:font typeface="Arial Rounded MT Bold" panose="020F0704030504030204" pitchFamily="34" charset="0"/>
      <p:regular r:id="rId12"/>
    </p:embeddedFont>
    <p:embeddedFont>
      <p:font typeface="Balloon" pitchFamily="2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Source Sans Pro Semibold" panose="020B0603030403020204" pitchFamily="34" charset="0"/>
      <p:bold r:id="rId20"/>
      <p:boldItalic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 Bert" initials="RB" lastIdx="8" clrIdx="0">
    <p:extLst>
      <p:ext uri="{19B8F6BF-5375-455C-9EA6-DF929625EA0E}">
        <p15:presenceInfo xmlns:p15="http://schemas.microsoft.com/office/powerpoint/2012/main" userId="f75f4b84ba0438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689"/>
    <a:srgbClr val="AF1870"/>
    <a:srgbClr val="5C195D"/>
    <a:srgbClr val="702C58"/>
    <a:srgbClr val="992E64"/>
    <a:srgbClr val="3333CC"/>
    <a:srgbClr val="375183"/>
    <a:srgbClr val="364870"/>
    <a:srgbClr val="8B2C5C"/>
    <a:srgbClr val="9F8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5658" autoAdjust="0"/>
  </p:normalViewPr>
  <p:slideViewPr>
    <p:cSldViewPr snapToGrid="0">
      <p:cViewPr varScale="1">
        <p:scale>
          <a:sx n="92" d="100"/>
          <a:sy n="92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commentAuthors" Target="commentAuthor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3T19:41:27.848" idx="2">
    <p:pos x="10" y="10"/>
    <p:text>Each of us seeks value which delivers happiness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3T19:42:11.594" idx="3">
    <p:pos x="10" y="10"/>
    <p:text>In isolating need, the want of a thing can be determined by the necessity of its value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3T19:47:12.578" idx="4">
    <p:pos x="10" y="10"/>
    <p:text>Principles normally do not change, but in fact judge practices wherever they are applied, whether they adhere to the guidance offered by the established realities.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3T19:58:09.365" idx="7">
    <p:pos x="10" y="10"/>
    <p:text>Systems are created that the wise are able to utilize all those lessons from the past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3T19:49:00.538" idx="5">
    <p:pos x="10" y="10"/>
    <p:text>The Service Value Chain is where the work in establishing excellence lies.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3T19:51:13.588" idx="6">
    <p:pos x="10" y="10"/>
    <p:text>Dimensions extend in all directions creating uncertainty. Informed direction alleviates disasters where unplanned occurrences will happen.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3T17:52:29.703" idx="1">
    <p:pos x="5510" y="-408"/>
    <p:text>Safe Travels!</p:text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8-13T20:00:07.334" idx="8">
    <p:pos x="10" y="10"/>
    <p:text>Darkness is the essence of nothing</p:text>
    <p:extLst>
      <p:ext uri="{C676402C-5697-4E1C-873F-D02D1690AC5C}">
        <p15:threadingInfo xmlns:p15="http://schemas.microsoft.com/office/powerpoint/2012/main" timeZoneBias="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69551-5B56-4F0E-89F4-542D7B57933A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66189-6533-4626-ADFF-B2431C6F0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8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66189-6533-4626-ADFF-B2431C6F07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3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66189-6533-4626-ADFF-B2431C6F07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4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6D2-C5B7-4460-8EDE-AD587DAA624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704A-AE5A-4ED4-9786-B2516CE21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3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6D2-C5B7-4460-8EDE-AD587DAA624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704A-AE5A-4ED4-9786-B2516CE21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2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6D2-C5B7-4460-8EDE-AD587DAA624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704A-AE5A-4ED4-9786-B2516CE21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1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6D2-C5B7-4460-8EDE-AD587DAA624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704A-AE5A-4ED4-9786-B2516CE21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2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6D2-C5B7-4460-8EDE-AD587DAA624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704A-AE5A-4ED4-9786-B2516CE21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6D2-C5B7-4460-8EDE-AD587DAA624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704A-AE5A-4ED4-9786-B2516CE21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0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6D2-C5B7-4460-8EDE-AD587DAA624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704A-AE5A-4ED4-9786-B2516CE21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6D2-C5B7-4460-8EDE-AD587DAA624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704A-AE5A-4ED4-9786-B2516CE21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6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6D2-C5B7-4460-8EDE-AD587DAA624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704A-AE5A-4ED4-9786-B2516CE21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6D2-C5B7-4460-8EDE-AD587DAA624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704A-AE5A-4ED4-9786-B2516CE21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1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B46D2-C5B7-4460-8EDE-AD587DAA624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0704A-AE5A-4ED4-9786-B2516CE21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B46D2-C5B7-4460-8EDE-AD587DAA624D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0704A-AE5A-4ED4-9786-B2516CE21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2D8BCF-7F7D-4BD6-86E0-7C4DB3045FFB}"/>
              </a:ext>
            </a:extLst>
          </p:cNvPr>
          <p:cNvSpPr txBox="1"/>
          <p:nvPr/>
        </p:nvSpPr>
        <p:spPr>
          <a:xfrm rot="5882001">
            <a:off x="1987749" y="951938"/>
            <a:ext cx="4826222" cy="531165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9387141"/>
              </a:avLst>
            </a:prstTxWarp>
            <a:spAutoFit/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/>
          <a:p>
            <a:pPr algn="ctr"/>
            <a:r>
              <a:rPr lang="en-US" sz="4000" b="1" dirty="0">
                <a:ln w="0"/>
                <a:solidFill>
                  <a:srgbClr val="AF1870"/>
                </a:solidFill>
                <a:effectLst>
                  <a:glow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Quality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359A5-CA79-4E97-80D3-EF37E7CBC204}"/>
              </a:ext>
            </a:extLst>
          </p:cNvPr>
          <p:cNvSpPr txBox="1"/>
          <p:nvPr/>
        </p:nvSpPr>
        <p:spPr>
          <a:xfrm rot="10800000">
            <a:off x="1853787" y="670415"/>
            <a:ext cx="5956663" cy="5630091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/>
          <a:p>
            <a:pPr algn="ctr"/>
            <a:r>
              <a:rPr lang="en-US" sz="4000" b="1" dirty="0">
                <a:ln w="0"/>
                <a:solidFill>
                  <a:srgbClr val="AF1870"/>
                </a:solidFill>
                <a:effectLst>
                  <a:glow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EF87D2-EC27-4B9F-944D-E0BC802BA877}"/>
              </a:ext>
            </a:extLst>
          </p:cNvPr>
          <p:cNvSpPr txBox="1"/>
          <p:nvPr/>
        </p:nvSpPr>
        <p:spPr>
          <a:xfrm rot="16200000">
            <a:off x="1936972" y="772649"/>
            <a:ext cx="5501314" cy="5635361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/>
          <a:p>
            <a:pPr algn="ctr"/>
            <a:r>
              <a:rPr lang="en-US" sz="4000" b="1" dirty="0">
                <a:ln w="0"/>
                <a:solidFill>
                  <a:srgbClr val="AF1870"/>
                </a:solidFill>
                <a:effectLst>
                  <a:glow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Speed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36A633-B79C-4991-BF6B-1F9C5A9AAB84}"/>
              </a:ext>
            </a:extLst>
          </p:cNvPr>
          <p:cNvSpPr/>
          <p:nvPr/>
        </p:nvSpPr>
        <p:spPr>
          <a:xfrm rot="728556">
            <a:off x="3472317" y="225259"/>
            <a:ext cx="2096086" cy="1056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06C552-CA90-47DA-810D-EC7E83C4917F}"/>
              </a:ext>
            </a:extLst>
          </p:cNvPr>
          <p:cNvSpPr/>
          <p:nvPr/>
        </p:nvSpPr>
        <p:spPr>
          <a:xfrm rot="21006629">
            <a:off x="1258472" y="2160223"/>
            <a:ext cx="1368367" cy="2115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7B7D88-A6CC-4B78-BAEF-4CE7E77857FD}"/>
              </a:ext>
            </a:extLst>
          </p:cNvPr>
          <p:cNvSpPr/>
          <p:nvPr/>
        </p:nvSpPr>
        <p:spPr>
          <a:xfrm rot="1321774">
            <a:off x="1707351" y="1934702"/>
            <a:ext cx="844062" cy="341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!!Circle 1">
            <a:extLst>
              <a:ext uri="{FF2B5EF4-FFF2-40B4-BE49-F238E27FC236}">
                <a16:creationId xmlns:a16="http://schemas.microsoft.com/office/drawing/2014/main" id="{C64CB7C1-C661-4E71-98AE-C3AE94FC6625}"/>
              </a:ext>
            </a:extLst>
          </p:cNvPr>
          <p:cNvSpPr/>
          <p:nvPr/>
        </p:nvSpPr>
        <p:spPr>
          <a:xfrm>
            <a:off x="2273728" y="760958"/>
            <a:ext cx="4572000" cy="4572000"/>
          </a:xfrm>
          <a:prstGeom prst="ellipse">
            <a:avLst/>
          </a:prstGeom>
          <a:solidFill>
            <a:srgbClr val="AF1870"/>
          </a:solidFill>
          <a:ln>
            <a:solidFill>
              <a:srgbClr val="FFC000"/>
            </a:solidFill>
          </a:ln>
          <a:scene3d>
            <a:camera prst="orthographicFront"/>
            <a:lightRig rig="glow" dir="t"/>
          </a:scene3d>
          <a:sp3d prstMaterial="plastic"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!!Need">
            <a:extLst>
              <a:ext uri="{FF2B5EF4-FFF2-40B4-BE49-F238E27FC236}">
                <a16:creationId xmlns:a16="http://schemas.microsoft.com/office/drawing/2014/main" id="{36F5B373-8A46-4399-BA86-6675986E20D0}"/>
              </a:ext>
            </a:extLst>
          </p:cNvPr>
          <p:cNvSpPr txBox="1"/>
          <p:nvPr/>
        </p:nvSpPr>
        <p:spPr>
          <a:xfrm>
            <a:off x="3194478" y="2446794"/>
            <a:ext cx="273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CAAA54-054A-4C63-A3CB-482192F92FB7}"/>
              </a:ext>
            </a:extLst>
          </p:cNvPr>
          <p:cNvSpPr txBox="1"/>
          <p:nvPr/>
        </p:nvSpPr>
        <p:spPr>
          <a:xfrm>
            <a:off x="655396" y="5896284"/>
            <a:ext cx="7833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rgbClr val="AF1870"/>
                </a:solidFill>
                <a:effectLst>
                  <a:glow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Source Diagrams: AXELOS, ITIL Foundation ITIL 4 Edition (2019)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71159F-8D71-4139-A643-B9FF5B9A2F38}"/>
              </a:ext>
            </a:extLst>
          </p:cNvPr>
          <p:cNvSpPr txBox="1"/>
          <p:nvPr/>
        </p:nvSpPr>
        <p:spPr>
          <a:xfrm>
            <a:off x="1806495" y="6286971"/>
            <a:ext cx="5531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0"/>
                <a:solidFill>
                  <a:srgbClr val="AF1870"/>
                </a:solidFill>
                <a:effectLst>
                  <a:glow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Animations and additional details by Ron Bert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0749" y="2885962"/>
            <a:ext cx="3602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Perception</a:t>
            </a:r>
          </a:p>
        </p:txBody>
      </p:sp>
    </p:spTree>
    <p:extLst>
      <p:ext uri="{BB962C8B-B14F-4D97-AF65-F5344CB8AC3E}">
        <p14:creationId xmlns:p14="http://schemas.microsoft.com/office/powerpoint/2010/main" val="22809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00052 0.0574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87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00069 0.05834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4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3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5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6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3420000">
                                      <p:cBhvr>
                                        <p:cTn id="7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4200000">
                                      <p:cBhvr>
                                        <p:cTn id="7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54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3" grpId="0" animBg="1"/>
      <p:bldP spid="10" grpId="0" animBg="1"/>
      <p:bldP spid="11" grpId="0" animBg="1"/>
      <p:bldP spid="4" grpId="0" animBg="1"/>
      <p:bldP spid="4" grpId="1" animBg="1"/>
      <p:bldP spid="5" grpId="0"/>
      <p:bldP spid="5" grpId="1"/>
      <p:bldP spid="5" grpId="2"/>
      <p:bldP spid="5" grpId="3"/>
      <p:bldP spid="2" grpId="0"/>
      <p:bldP spid="2" grpId="1"/>
      <p:bldP spid="6" grpId="0"/>
      <p:bldP spid="6" grpId="1"/>
      <p:bldP spid="12" grpId="0"/>
      <p:bldP spid="12" grpId="1"/>
      <p:bldP spid="1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1DA850AA-2057-49FA-9B37-30CC97076284}"/>
              </a:ext>
            </a:extLst>
          </p:cNvPr>
          <p:cNvSpPr txBox="1"/>
          <p:nvPr/>
        </p:nvSpPr>
        <p:spPr>
          <a:xfrm>
            <a:off x="243350" y="3194299"/>
            <a:ext cx="1386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C195D"/>
                </a:solidFill>
              </a:rPr>
              <a:t>Environmental factors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5E4DA4-02D4-4555-9376-9B40407AA9D3}"/>
              </a:ext>
            </a:extLst>
          </p:cNvPr>
          <p:cNvSpPr txBox="1"/>
          <p:nvPr/>
        </p:nvSpPr>
        <p:spPr>
          <a:xfrm>
            <a:off x="2092746" y="887961"/>
            <a:ext cx="872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C195D"/>
                </a:solidFill>
              </a:rPr>
              <a:t>Political factors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88895F-6011-4D99-AC8C-04FBB26407BD}"/>
              </a:ext>
            </a:extLst>
          </p:cNvPr>
          <p:cNvSpPr txBox="1"/>
          <p:nvPr/>
        </p:nvSpPr>
        <p:spPr>
          <a:xfrm>
            <a:off x="6296547" y="887961"/>
            <a:ext cx="1204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C195D"/>
                </a:solidFill>
              </a:rPr>
              <a:t>Economical factors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12F169-401E-435C-A934-F681DF3BD621}"/>
              </a:ext>
            </a:extLst>
          </p:cNvPr>
          <p:cNvSpPr txBox="1"/>
          <p:nvPr/>
        </p:nvSpPr>
        <p:spPr>
          <a:xfrm>
            <a:off x="7596193" y="3186873"/>
            <a:ext cx="9979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C195D"/>
                </a:solidFill>
              </a:rPr>
              <a:t>Social factors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B5F774-D1E2-4C99-B5AE-8DBFB492FFE4}"/>
              </a:ext>
            </a:extLst>
          </p:cNvPr>
          <p:cNvSpPr txBox="1"/>
          <p:nvPr/>
        </p:nvSpPr>
        <p:spPr>
          <a:xfrm>
            <a:off x="6205598" y="5351207"/>
            <a:ext cx="1386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C195D"/>
                </a:solidFill>
              </a:rPr>
              <a:t>Technological factors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03CF9B-77B1-4B10-B1A0-B8824805CAD8}"/>
              </a:ext>
            </a:extLst>
          </p:cNvPr>
          <p:cNvSpPr txBox="1"/>
          <p:nvPr/>
        </p:nvSpPr>
        <p:spPr>
          <a:xfrm>
            <a:off x="2159114" y="5351207"/>
            <a:ext cx="739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5C195D"/>
                </a:solidFill>
              </a:rPr>
              <a:t>Legal factors</a:t>
            </a:r>
          </a:p>
        </p:txBody>
      </p:sp>
      <p:sp>
        <p:nvSpPr>
          <p:cNvPr id="39" name="Arrow: Left 38">
            <a:extLst>
              <a:ext uri="{FF2B5EF4-FFF2-40B4-BE49-F238E27FC236}">
                <a16:creationId xmlns:a16="http://schemas.microsoft.com/office/drawing/2014/main" id="{6C580DB6-3AC9-4168-B181-23651CBE342F}"/>
              </a:ext>
            </a:extLst>
          </p:cNvPr>
          <p:cNvSpPr/>
          <p:nvPr/>
        </p:nvSpPr>
        <p:spPr>
          <a:xfrm rot="10800000">
            <a:off x="1399120" y="3471298"/>
            <a:ext cx="468688" cy="156229"/>
          </a:xfrm>
          <a:prstGeom prst="leftArrow">
            <a:avLst>
              <a:gd name="adj1" fmla="val 50000"/>
              <a:gd name="adj2" fmla="val 80770"/>
            </a:avLst>
          </a:prstGeom>
          <a:solidFill>
            <a:srgbClr val="5C1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Left 40">
            <a:extLst>
              <a:ext uri="{FF2B5EF4-FFF2-40B4-BE49-F238E27FC236}">
                <a16:creationId xmlns:a16="http://schemas.microsoft.com/office/drawing/2014/main" id="{ABC91B6B-6EC9-41DA-8FE4-D0F53876507E}"/>
              </a:ext>
            </a:extLst>
          </p:cNvPr>
          <p:cNvSpPr/>
          <p:nvPr/>
        </p:nvSpPr>
        <p:spPr>
          <a:xfrm rot="2479473">
            <a:off x="6115494" y="4991679"/>
            <a:ext cx="468688" cy="156229"/>
          </a:xfrm>
          <a:prstGeom prst="leftArrow">
            <a:avLst>
              <a:gd name="adj1" fmla="val 50000"/>
              <a:gd name="adj2" fmla="val 80770"/>
            </a:avLst>
          </a:prstGeom>
          <a:solidFill>
            <a:srgbClr val="5C1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Left 41">
            <a:extLst>
              <a:ext uri="{FF2B5EF4-FFF2-40B4-BE49-F238E27FC236}">
                <a16:creationId xmlns:a16="http://schemas.microsoft.com/office/drawing/2014/main" id="{B77935EE-59D7-4A0C-88C2-88CFD88F56E5}"/>
              </a:ext>
            </a:extLst>
          </p:cNvPr>
          <p:cNvSpPr/>
          <p:nvPr/>
        </p:nvSpPr>
        <p:spPr>
          <a:xfrm>
            <a:off x="7207722" y="3403120"/>
            <a:ext cx="468688" cy="156229"/>
          </a:xfrm>
          <a:prstGeom prst="leftArrow">
            <a:avLst>
              <a:gd name="adj1" fmla="val 50000"/>
              <a:gd name="adj2" fmla="val 80770"/>
            </a:avLst>
          </a:prstGeom>
          <a:solidFill>
            <a:srgbClr val="5C1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Left 44">
            <a:extLst>
              <a:ext uri="{FF2B5EF4-FFF2-40B4-BE49-F238E27FC236}">
                <a16:creationId xmlns:a16="http://schemas.microsoft.com/office/drawing/2014/main" id="{1B1BE185-79F7-444E-AB5C-6385931FBC65}"/>
              </a:ext>
            </a:extLst>
          </p:cNvPr>
          <p:cNvSpPr/>
          <p:nvPr/>
        </p:nvSpPr>
        <p:spPr>
          <a:xfrm rot="18802993">
            <a:off x="6130597" y="1641716"/>
            <a:ext cx="468688" cy="156229"/>
          </a:xfrm>
          <a:prstGeom prst="leftArrow">
            <a:avLst>
              <a:gd name="adj1" fmla="val 50000"/>
              <a:gd name="adj2" fmla="val 80770"/>
            </a:avLst>
          </a:prstGeom>
          <a:solidFill>
            <a:srgbClr val="5C1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Left 49">
            <a:extLst>
              <a:ext uri="{FF2B5EF4-FFF2-40B4-BE49-F238E27FC236}">
                <a16:creationId xmlns:a16="http://schemas.microsoft.com/office/drawing/2014/main" id="{E0454101-2093-46AE-BE46-806B14C221D8}"/>
              </a:ext>
            </a:extLst>
          </p:cNvPr>
          <p:cNvSpPr/>
          <p:nvPr/>
        </p:nvSpPr>
        <p:spPr>
          <a:xfrm rot="13318684">
            <a:off x="2760290" y="1632886"/>
            <a:ext cx="468688" cy="156229"/>
          </a:xfrm>
          <a:prstGeom prst="leftArrow">
            <a:avLst>
              <a:gd name="adj1" fmla="val 50000"/>
              <a:gd name="adj2" fmla="val 80770"/>
            </a:avLst>
          </a:prstGeom>
          <a:solidFill>
            <a:srgbClr val="5C1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Left 50">
            <a:extLst>
              <a:ext uri="{FF2B5EF4-FFF2-40B4-BE49-F238E27FC236}">
                <a16:creationId xmlns:a16="http://schemas.microsoft.com/office/drawing/2014/main" id="{235FFE91-3117-4328-8A49-0421FE22B609}"/>
              </a:ext>
            </a:extLst>
          </p:cNvPr>
          <p:cNvSpPr/>
          <p:nvPr/>
        </p:nvSpPr>
        <p:spPr>
          <a:xfrm rot="8126346">
            <a:off x="2764238" y="5124229"/>
            <a:ext cx="468688" cy="156229"/>
          </a:xfrm>
          <a:prstGeom prst="leftArrow">
            <a:avLst>
              <a:gd name="adj1" fmla="val 50000"/>
              <a:gd name="adj2" fmla="val 80770"/>
            </a:avLst>
          </a:prstGeom>
          <a:solidFill>
            <a:srgbClr val="5C1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85DBE6-C0B4-4303-9200-C056CF64AAB3}"/>
              </a:ext>
            </a:extLst>
          </p:cNvPr>
          <p:cNvSpPr/>
          <p:nvPr/>
        </p:nvSpPr>
        <p:spPr>
          <a:xfrm>
            <a:off x="1990165" y="1422400"/>
            <a:ext cx="5103906" cy="4225365"/>
          </a:xfrm>
          <a:custGeom>
            <a:avLst/>
            <a:gdLst>
              <a:gd name="connsiteX0" fmla="*/ 2557929 w 5103906"/>
              <a:gd name="connsiteY0" fmla="*/ 0 h 4225365"/>
              <a:gd name="connsiteX1" fmla="*/ 5976 w 5103906"/>
              <a:gd name="connsiteY1" fmla="*/ 1249082 h 4225365"/>
              <a:gd name="connsiteX2" fmla="*/ 0 w 5103906"/>
              <a:gd name="connsiteY2" fmla="*/ 2701365 h 4225365"/>
              <a:gd name="connsiteX3" fmla="*/ 2569882 w 5103906"/>
              <a:gd name="connsiteY3" fmla="*/ 4225365 h 4225365"/>
              <a:gd name="connsiteX4" fmla="*/ 5103906 w 5103906"/>
              <a:gd name="connsiteY4" fmla="*/ 2701365 h 4225365"/>
              <a:gd name="connsiteX5" fmla="*/ 5097929 w 5103906"/>
              <a:gd name="connsiteY5" fmla="*/ 1243106 h 4225365"/>
              <a:gd name="connsiteX6" fmla="*/ 2557929 w 5103906"/>
              <a:gd name="connsiteY6" fmla="*/ 0 h 42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906" h="4225365">
                <a:moveTo>
                  <a:pt x="2557929" y="0"/>
                </a:moveTo>
                <a:lnTo>
                  <a:pt x="5976" y="1249082"/>
                </a:lnTo>
                <a:lnTo>
                  <a:pt x="0" y="2701365"/>
                </a:lnTo>
                <a:lnTo>
                  <a:pt x="2569882" y="4225365"/>
                </a:lnTo>
                <a:lnTo>
                  <a:pt x="5103906" y="2701365"/>
                </a:lnTo>
                <a:cubicBezTo>
                  <a:pt x="5101914" y="2215279"/>
                  <a:pt x="5099921" y="1729192"/>
                  <a:pt x="5097929" y="1243106"/>
                </a:cubicBezTo>
                <a:lnTo>
                  <a:pt x="2557929" y="0"/>
                </a:lnTo>
                <a:close/>
              </a:path>
            </a:pathLst>
          </a:custGeom>
          <a:solidFill>
            <a:srgbClr val="A37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rinciples">
            <a:extLst>
              <a:ext uri="{FF2B5EF4-FFF2-40B4-BE49-F238E27FC236}">
                <a16:creationId xmlns:a16="http://schemas.microsoft.com/office/drawing/2014/main" id="{2AF72116-587A-4F09-B460-815027DF391B}"/>
              </a:ext>
            </a:extLst>
          </p:cNvPr>
          <p:cNvSpPr txBox="1"/>
          <p:nvPr/>
        </p:nvSpPr>
        <p:spPr>
          <a:xfrm>
            <a:off x="3478306" y="1577788"/>
            <a:ext cx="2157506" cy="9968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Guiding Principles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7423013-3F6B-423A-9A17-CEA2F0889479}"/>
              </a:ext>
            </a:extLst>
          </p:cNvPr>
          <p:cNvSpPr/>
          <p:nvPr/>
        </p:nvSpPr>
        <p:spPr>
          <a:xfrm>
            <a:off x="2844799" y="2142565"/>
            <a:ext cx="3382683" cy="2776070"/>
          </a:xfrm>
          <a:custGeom>
            <a:avLst/>
            <a:gdLst>
              <a:gd name="connsiteX0" fmla="*/ 2557929 w 5103906"/>
              <a:gd name="connsiteY0" fmla="*/ 0 h 4225365"/>
              <a:gd name="connsiteX1" fmla="*/ 5976 w 5103906"/>
              <a:gd name="connsiteY1" fmla="*/ 1249082 h 4225365"/>
              <a:gd name="connsiteX2" fmla="*/ 0 w 5103906"/>
              <a:gd name="connsiteY2" fmla="*/ 2701365 h 4225365"/>
              <a:gd name="connsiteX3" fmla="*/ 2569882 w 5103906"/>
              <a:gd name="connsiteY3" fmla="*/ 4225365 h 4225365"/>
              <a:gd name="connsiteX4" fmla="*/ 5103906 w 5103906"/>
              <a:gd name="connsiteY4" fmla="*/ 2701365 h 4225365"/>
              <a:gd name="connsiteX5" fmla="*/ 5097929 w 5103906"/>
              <a:gd name="connsiteY5" fmla="*/ 1243106 h 4225365"/>
              <a:gd name="connsiteX6" fmla="*/ 2557929 w 5103906"/>
              <a:gd name="connsiteY6" fmla="*/ 0 h 42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906" h="4225365">
                <a:moveTo>
                  <a:pt x="2557929" y="0"/>
                </a:moveTo>
                <a:lnTo>
                  <a:pt x="5976" y="1249082"/>
                </a:lnTo>
                <a:lnTo>
                  <a:pt x="0" y="2701365"/>
                </a:lnTo>
                <a:lnTo>
                  <a:pt x="2569882" y="4225365"/>
                </a:lnTo>
                <a:lnTo>
                  <a:pt x="5103906" y="2701365"/>
                </a:lnTo>
                <a:cubicBezTo>
                  <a:pt x="5101914" y="2215279"/>
                  <a:pt x="5099921" y="1729192"/>
                  <a:pt x="5097929" y="1243106"/>
                </a:cubicBezTo>
                <a:lnTo>
                  <a:pt x="2557929" y="0"/>
                </a:lnTo>
                <a:close/>
              </a:path>
            </a:pathLst>
          </a:custGeom>
          <a:solidFill>
            <a:srgbClr val="662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ractices">
            <a:extLst>
              <a:ext uri="{FF2B5EF4-FFF2-40B4-BE49-F238E27FC236}">
                <a16:creationId xmlns:a16="http://schemas.microsoft.com/office/drawing/2014/main" id="{1400EDA9-A461-4501-9AB1-45E9C695366A}"/>
              </a:ext>
            </a:extLst>
          </p:cNvPr>
          <p:cNvSpPr txBox="1"/>
          <p:nvPr/>
        </p:nvSpPr>
        <p:spPr>
          <a:xfrm>
            <a:off x="4105837" y="4315013"/>
            <a:ext cx="902447" cy="39444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>
                <a:gd name="adj" fmla="val 58333"/>
              </a:avLst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Practices</a:t>
            </a:r>
          </a:p>
        </p:txBody>
      </p:sp>
      <p:sp>
        <p:nvSpPr>
          <p:cNvPr id="8" name="!!Circle 1">
            <a:extLst>
              <a:ext uri="{FF2B5EF4-FFF2-40B4-BE49-F238E27FC236}">
                <a16:creationId xmlns:a16="http://schemas.microsoft.com/office/drawing/2014/main" id="{069CBFA3-8D7B-4780-9BBA-E31F11C7EA69}"/>
              </a:ext>
            </a:extLst>
          </p:cNvPr>
          <p:cNvSpPr/>
          <p:nvPr/>
        </p:nvSpPr>
        <p:spPr>
          <a:xfrm>
            <a:off x="3480549" y="2668495"/>
            <a:ext cx="2127625" cy="1724211"/>
          </a:xfrm>
          <a:custGeom>
            <a:avLst/>
            <a:gdLst>
              <a:gd name="connsiteX0" fmla="*/ 2557929 w 5103906"/>
              <a:gd name="connsiteY0" fmla="*/ 0 h 4225365"/>
              <a:gd name="connsiteX1" fmla="*/ 5976 w 5103906"/>
              <a:gd name="connsiteY1" fmla="*/ 1249082 h 4225365"/>
              <a:gd name="connsiteX2" fmla="*/ 0 w 5103906"/>
              <a:gd name="connsiteY2" fmla="*/ 2701365 h 4225365"/>
              <a:gd name="connsiteX3" fmla="*/ 2569882 w 5103906"/>
              <a:gd name="connsiteY3" fmla="*/ 4225365 h 4225365"/>
              <a:gd name="connsiteX4" fmla="*/ 5103906 w 5103906"/>
              <a:gd name="connsiteY4" fmla="*/ 2701365 h 4225365"/>
              <a:gd name="connsiteX5" fmla="*/ 5097929 w 5103906"/>
              <a:gd name="connsiteY5" fmla="*/ 1243106 h 4225365"/>
              <a:gd name="connsiteX6" fmla="*/ 2557929 w 5103906"/>
              <a:gd name="connsiteY6" fmla="*/ 0 h 42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906" h="4225365">
                <a:moveTo>
                  <a:pt x="2557929" y="0"/>
                </a:moveTo>
                <a:lnTo>
                  <a:pt x="5976" y="1249082"/>
                </a:lnTo>
                <a:lnTo>
                  <a:pt x="0" y="2701365"/>
                </a:lnTo>
                <a:lnTo>
                  <a:pt x="2569882" y="4225365"/>
                </a:lnTo>
                <a:lnTo>
                  <a:pt x="5103906" y="2701365"/>
                </a:lnTo>
                <a:cubicBezTo>
                  <a:pt x="5101914" y="2215279"/>
                  <a:pt x="5099921" y="1729192"/>
                  <a:pt x="5097929" y="1243106"/>
                </a:cubicBezTo>
                <a:lnTo>
                  <a:pt x="2557929" y="0"/>
                </a:lnTo>
                <a:close/>
              </a:path>
            </a:pathLst>
          </a:custGeom>
          <a:solidFill>
            <a:srgbClr val="AF1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!!Need">
            <a:extLst>
              <a:ext uri="{FF2B5EF4-FFF2-40B4-BE49-F238E27FC236}">
                <a16:creationId xmlns:a16="http://schemas.microsoft.com/office/drawing/2014/main" id="{36BE37D7-4F9F-41B4-8CDA-2EC051998A61}"/>
              </a:ext>
            </a:extLst>
          </p:cNvPr>
          <p:cNvSpPr txBox="1"/>
          <p:nvPr/>
        </p:nvSpPr>
        <p:spPr>
          <a:xfrm>
            <a:off x="3514914" y="3158566"/>
            <a:ext cx="201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</a:t>
            </a:r>
          </a:p>
        </p:txBody>
      </p:sp>
      <p:sp>
        <p:nvSpPr>
          <p:cNvPr id="16" name="SVC">
            <a:extLst>
              <a:ext uri="{FF2B5EF4-FFF2-40B4-BE49-F238E27FC236}">
                <a16:creationId xmlns:a16="http://schemas.microsoft.com/office/drawing/2014/main" id="{5BCEA061-3565-4797-AC13-88BAEB32B401}"/>
              </a:ext>
            </a:extLst>
          </p:cNvPr>
          <p:cNvSpPr txBox="1"/>
          <p:nvPr/>
        </p:nvSpPr>
        <p:spPr>
          <a:xfrm>
            <a:off x="3572368" y="3294034"/>
            <a:ext cx="1954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Value Chain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555B9E-B78C-4253-947C-E60877F5CAF5}"/>
              </a:ext>
            </a:extLst>
          </p:cNvPr>
          <p:cNvSpPr/>
          <p:nvPr/>
        </p:nvSpPr>
        <p:spPr>
          <a:xfrm>
            <a:off x="5603081" y="3429655"/>
            <a:ext cx="626270" cy="91702"/>
          </a:xfrm>
          <a:prstGeom prst="rect">
            <a:avLst/>
          </a:prstGeom>
          <a:solidFill>
            <a:srgbClr val="A37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60B4C5-88DC-4719-8009-1D28433305F6}"/>
              </a:ext>
            </a:extLst>
          </p:cNvPr>
          <p:cNvGrpSpPr/>
          <p:nvPr/>
        </p:nvGrpSpPr>
        <p:grpSpPr>
          <a:xfrm>
            <a:off x="7482542" y="2916518"/>
            <a:ext cx="1111624" cy="1111623"/>
            <a:chOff x="7482542" y="2916518"/>
            <a:chExt cx="1111624" cy="1111623"/>
          </a:xfrm>
        </p:grpSpPr>
        <p:sp>
          <p:nvSpPr>
            <p:cNvPr id="20" name="Circle 1">
              <a:extLst>
                <a:ext uri="{FF2B5EF4-FFF2-40B4-BE49-F238E27FC236}">
                  <a16:creationId xmlns:a16="http://schemas.microsoft.com/office/drawing/2014/main" id="{E7210AE5-7254-4BFD-979C-B6E5F158EC29}"/>
                </a:ext>
              </a:extLst>
            </p:cNvPr>
            <p:cNvSpPr/>
            <p:nvPr/>
          </p:nvSpPr>
          <p:spPr>
            <a:xfrm>
              <a:off x="7482542" y="2916518"/>
              <a:ext cx="1111624" cy="1111623"/>
            </a:xfrm>
            <a:prstGeom prst="ellipse">
              <a:avLst/>
            </a:prstGeom>
            <a:solidFill>
              <a:srgbClr val="AF1870"/>
            </a:solidFill>
            <a:ln>
              <a:noFill/>
            </a:ln>
            <a:scene3d>
              <a:camera prst="orthographicFront"/>
              <a:lightRig rig="glow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Value">
              <a:extLst>
                <a:ext uri="{FF2B5EF4-FFF2-40B4-BE49-F238E27FC236}">
                  <a16:creationId xmlns:a16="http://schemas.microsoft.com/office/drawing/2014/main" id="{C8312C5F-1DDA-4FE9-A5AF-9B3784204E6A}"/>
                </a:ext>
              </a:extLst>
            </p:cNvPr>
            <p:cNvSpPr txBox="1"/>
            <p:nvPr/>
          </p:nvSpPr>
          <p:spPr>
            <a:xfrm>
              <a:off x="7688640" y="3311113"/>
              <a:ext cx="6843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80C909D-C93B-4C30-A5CE-99A6771AF03F}"/>
              </a:ext>
            </a:extLst>
          </p:cNvPr>
          <p:cNvCxnSpPr>
            <a:cxnSpLocks/>
          </p:cNvCxnSpPr>
          <p:nvPr/>
        </p:nvCxnSpPr>
        <p:spPr>
          <a:xfrm>
            <a:off x="5601683" y="3472908"/>
            <a:ext cx="1880859" cy="754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8625977-1DE2-4950-B0AB-83759AAAB0E1}"/>
              </a:ext>
            </a:extLst>
          </p:cNvPr>
          <p:cNvSpPr/>
          <p:nvPr/>
        </p:nvSpPr>
        <p:spPr>
          <a:xfrm>
            <a:off x="2829018" y="3429655"/>
            <a:ext cx="651200" cy="91702"/>
          </a:xfrm>
          <a:prstGeom prst="rect">
            <a:avLst/>
          </a:prstGeom>
          <a:solidFill>
            <a:srgbClr val="A37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9B0485-D69A-46C3-8A7B-0F65E1175311}"/>
              </a:ext>
            </a:extLst>
          </p:cNvPr>
          <p:cNvCxnSpPr>
            <a:cxnSpLocks/>
            <a:endCxn id="23" idx="3"/>
          </p:cNvCxnSpPr>
          <p:nvPr/>
        </p:nvCxnSpPr>
        <p:spPr>
          <a:xfrm>
            <a:off x="1557338" y="3475506"/>
            <a:ext cx="1922880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96F8E7-349D-44B2-8BCE-C60D29722D0E}"/>
              </a:ext>
            </a:extLst>
          </p:cNvPr>
          <p:cNvGrpSpPr/>
          <p:nvPr/>
        </p:nvGrpSpPr>
        <p:grpSpPr>
          <a:xfrm>
            <a:off x="458007" y="2921667"/>
            <a:ext cx="1230406" cy="1111623"/>
            <a:chOff x="458007" y="2921667"/>
            <a:chExt cx="1230406" cy="1111623"/>
          </a:xfrm>
        </p:grpSpPr>
        <p:sp>
          <p:nvSpPr>
            <p:cNvPr id="24" name="Circle 1">
              <a:extLst>
                <a:ext uri="{FF2B5EF4-FFF2-40B4-BE49-F238E27FC236}">
                  <a16:creationId xmlns:a16="http://schemas.microsoft.com/office/drawing/2014/main" id="{7ED96A07-FAEF-4E93-9792-DBBB5AE53B1A}"/>
                </a:ext>
              </a:extLst>
            </p:cNvPr>
            <p:cNvSpPr/>
            <p:nvPr/>
          </p:nvSpPr>
          <p:spPr>
            <a:xfrm>
              <a:off x="527747" y="2921667"/>
              <a:ext cx="1111624" cy="1111623"/>
            </a:xfrm>
            <a:prstGeom prst="ellipse">
              <a:avLst/>
            </a:prstGeom>
            <a:solidFill>
              <a:srgbClr val="AF1870"/>
            </a:solidFill>
            <a:ln>
              <a:noFill/>
            </a:ln>
            <a:scene3d>
              <a:camera prst="orthographicFront"/>
              <a:lightRig rig="glow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Value">
              <a:extLst>
                <a:ext uri="{FF2B5EF4-FFF2-40B4-BE49-F238E27FC236}">
                  <a16:creationId xmlns:a16="http://schemas.microsoft.com/office/drawing/2014/main" id="{4052FF8C-6A93-4266-9ECC-DD6FAA704777}"/>
                </a:ext>
              </a:extLst>
            </p:cNvPr>
            <p:cNvSpPr txBox="1"/>
            <p:nvPr/>
          </p:nvSpPr>
          <p:spPr>
            <a:xfrm>
              <a:off x="458007" y="3186873"/>
              <a:ext cx="1230406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Opportunity /Demand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70E5CE7-D439-4C21-AD73-F2CCF303B07A}"/>
              </a:ext>
            </a:extLst>
          </p:cNvPr>
          <p:cNvSpPr/>
          <p:nvPr/>
        </p:nvSpPr>
        <p:spPr>
          <a:xfrm>
            <a:off x="1148576" y="4047892"/>
            <a:ext cx="6813395" cy="2375695"/>
          </a:xfrm>
          <a:custGeom>
            <a:avLst/>
            <a:gdLst>
              <a:gd name="connsiteX0" fmla="*/ 6813395 w 6813395"/>
              <a:gd name="connsiteY0" fmla="*/ 0 h 2377046"/>
              <a:gd name="connsiteX1" fmla="*/ 6590370 w 6813395"/>
              <a:gd name="connsiteY1" fmla="*/ 646770 h 2377046"/>
              <a:gd name="connsiteX2" fmla="*/ 5675970 w 6813395"/>
              <a:gd name="connsiteY2" fmla="*/ 1773044 h 2377046"/>
              <a:gd name="connsiteX3" fmla="*/ 3490331 w 6813395"/>
              <a:gd name="connsiteY3" fmla="*/ 2375209 h 2377046"/>
              <a:gd name="connsiteX4" fmla="*/ 1293541 w 6813395"/>
              <a:gd name="connsiteY4" fmla="*/ 1918009 h 2377046"/>
              <a:gd name="connsiteX5" fmla="*/ 267629 w 6813395"/>
              <a:gd name="connsiteY5" fmla="*/ 791736 h 2377046"/>
              <a:gd name="connsiteX6" fmla="*/ 0 w 6813395"/>
              <a:gd name="connsiteY6" fmla="*/ 11151 h 2377046"/>
              <a:gd name="connsiteX0" fmla="*/ 6813395 w 6813395"/>
              <a:gd name="connsiteY0" fmla="*/ 0 h 2377046"/>
              <a:gd name="connsiteX1" fmla="*/ 6545766 w 6813395"/>
              <a:gd name="connsiteY1" fmla="*/ 869794 h 2377046"/>
              <a:gd name="connsiteX2" fmla="*/ 5675970 w 6813395"/>
              <a:gd name="connsiteY2" fmla="*/ 1773044 h 2377046"/>
              <a:gd name="connsiteX3" fmla="*/ 3490331 w 6813395"/>
              <a:gd name="connsiteY3" fmla="*/ 2375209 h 2377046"/>
              <a:gd name="connsiteX4" fmla="*/ 1293541 w 6813395"/>
              <a:gd name="connsiteY4" fmla="*/ 1918009 h 2377046"/>
              <a:gd name="connsiteX5" fmla="*/ 267629 w 6813395"/>
              <a:gd name="connsiteY5" fmla="*/ 791736 h 2377046"/>
              <a:gd name="connsiteX6" fmla="*/ 0 w 6813395"/>
              <a:gd name="connsiteY6" fmla="*/ 11151 h 2377046"/>
              <a:gd name="connsiteX0" fmla="*/ 6813395 w 6813395"/>
              <a:gd name="connsiteY0" fmla="*/ 0 h 2376764"/>
              <a:gd name="connsiteX1" fmla="*/ 6545766 w 6813395"/>
              <a:gd name="connsiteY1" fmla="*/ 869794 h 2376764"/>
              <a:gd name="connsiteX2" fmla="*/ 5675970 w 6813395"/>
              <a:gd name="connsiteY2" fmla="*/ 1773044 h 2376764"/>
              <a:gd name="connsiteX3" fmla="*/ 3490331 w 6813395"/>
              <a:gd name="connsiteY3" fmla="*/ 2375209 h 2376764"/>
              <a:gd name="connsiteX4" fmla="*/ 1293541 w 6813395"/>
              <a:gd name="connsiteY4" fmla="*/ 1918009 h 2376764"/>
              <a:gd name="connsiteX5" fmla="*/ 412595 w 6813395"/>
              <a:gd name="connsiteY5" fmla="*/ 1059366 h 2376764"/>
              <a:gd name="connsiteX6" fmla="*/ 0 w 6813395"/>
              <a:gd name="connsiteY6" fmla="*/ 11151 h 2376764"/>
              <a:gd name="connsiteX0" fmla="*/ 6813395 w 6813395"/>
              <a:gd name="connsiteY0" fmla="*/ 0 h 2375991"/>
              <a:gd name="connsiteX1" fmla="*/ 6545766 w 6813395"/>
              <a:gd name="connsiteY1" fmla="*/ 869794 h 2375991"/>
              <a:gd name="connsiteX2" fmla="*/ 5586760 w 6813395"/>
              <a:gd name="connsiteY2" fmla="*/ 1817649 h 2375991"/>
              <a:gd name="connsiteX3" fmla="*/ 3490331 w 6813395"/>
              <a:gd name="connsiteY3" fmla="*/ 2375209 h 2375991"/>
              <a:gd name="connsiteX4" fmla="*/ 1293541 w 6813395"/>
              <a:gd name="connsiteY4" fmla="*/ 1918009 h 2375991"/>
              <a:gd name="connsiteX5" fmla="*/ 412595 w 6813395"/>
              <a:gd name="connsiteY5" fmla="*/ 1059366 h 2375991"/>
              <a:gd name="connsiteX6" fmla="*/ 0 w 6813395"/>
              <a:gd name="connsiteY6" fmla="*/ 11151 h 2375991"/>
              <a:gd name="connsiteX0" fmla="*/ 6813395 w 6813395"/>
              <a:gd name="connsiteY0" fmla="*/ 0 h 2375991"/>
              <a:gd name="connsiteX1" fmla="*/ 6490010 w 6813395"/>
              <a:gd name="connsiteY1" fmla="*/ 1014760 h 2375991"/>
              <a:gd name="connsiteX2" fmla="*/ 5586760 w 6813395"/>
              <a:gd name="connsiteY2" fmla="*/ 1817649 h 2375991"/>
              <a:gd name="connsiteX3" fmla="*/ 3490331 w 6813395"/>
              <a:gd name="connsiteY3" fmla="*/ 2375209 h 2375991"/>
              <a:gd name="connsiteX4" fmla="*/ 1293541 w 6813395"/>
              <a:gd name="connsiteY4" fmla="*/ 1918009 h 2375991"/>
              <a:gd name="connsiteX5" fmla="*/ 412595 w 6813395"/>
              <a:gd name="connsiteY5" fmla="*/ 1059366 h 2375991"/>
              <a:gd name="connsiteX6" fmla="*/ 0 w 6813395"/>
              <a:gd name="connsiteY6" fmla="*/ 11151 h 2375991"/>
              <a:gd name="connsiteX0" fmla="*/ 6813395 w 6813395"/>
              <a:gd name="connsiteY0" fmla="*/ 0 h 2377829"/>
              <a:gd name="connsiteX1" fmla="*/ 6490010 w 6813395"/>
              <a:gd name="connsiteY1" fmla="*/ 1014760 h 2377829"/>
              <a:gd name="connsiteX2" fmla="*/ 5586760 w 6813395"/>
              <a:gd name="connsiteY2" fmla="*/ 1817649 h 2377829"/>
              <a:gd name="connsiteX3" fmla="*/ 3490331 w 6813395"/>
              <a:gd name="connsiteY3" fmla="*/ 2375209 h 2377829"/>
              <a:gd name="connsiteX4" fmla="*/ 1494263 w 6813395"/>
              <a:gd name="connsiteY4" fmla="*/ 1984917 h 2377829"/>
              <a:gd name="connsiteX5" fmla="*/ 412595 w 6813395"/>
              <a:gd name="connsiteY5" fmla="*/ 1059366 h 2377829"/>
              <a:gd name="connsiteX6" fmla="*/ 0 w 6813395"/>
              <a:gd name="connsiteY6" fmla="*/ 11151 h 2377829"/>
              <a:gd name="connsiteX0" fmla="*/ 6813395 w 6813395"/>
              <a:gd name="connsiteY0" fmla="*/ 0 h 2375695"/>
              <a:gd name="connsiteX1" fmla="*/ 6490010 w 6813395"/>
              <a:gd name="connsiteY1" fmla="*/ 1014760 h 2375695"/>
              <a:gd name="connsiteX2" fmla="*/ 5452946 w 6813395"/>
              <a:gd name="connsiteY2" fmla="*/ 1918010 h 2375695"/>
              <a:gd name="connsiteX3" fmla="*/ 3490331 w 6813395"/>
              <a:gd name="connsiteY3" fmla="*/ 2375209 h 2375695"/>
              <a:gd name="connsiteX4" fmla="*/ 1494263 w 6813395"/>
              <a:gd name="connsiteY4" fmla="*/ 1984917 h 2375695"/>
              <a:gd name="connsiteX5" fmla="*/ 412595 w 6813395"/>
              <a:gd name="connsiteY5" fmla="*/ 1059366 h 2375695"/>
              <a:gd name="connsiteX6" fmla="*/ 0 w 6813395"/>
              <a:gd name="connsiteY6" fmla="*/ 11151 h 237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3395" h="2375695">
                <a:moveTo>
                  <a:pt x="6813395" y="0"/>
                </a:moveTo>
                <a:cubicBezTo>
                  <a:pt x="6796668" y="175631"/>
                  <a:pt x="6716751" y="695092"/>
                  <a:pt x="6490010" y="1014760"/>
                </a:cubicBezTo>
                <a:cubicBezTo>
                  <a:pt x="6263269" y="1334428"/>
                  <a:pt x="5952892" y="1691269"/>
                  <a:pt x="5452946" y="1918010"/>
                </a:cubicBezTo>
                <a:cubicBezTo>
                  <a:pt x="4953000" y="2144751"/>
                  <a:pt x="4150111" y="2364058"/>
                  <a:pt x="3490331" y="2375209"/>
                </a:cubicBezTo>
                <a:cubicBezTo>
                  <a:pt x="2830551" y="2386360"/>
                  <a:pt x="2007219" y="2204224"/>
                  <a:pt x="1494263" y="1984917"/>
                </a:cubicBezTo>
                <a:cubicBezTo>
                  <a:pt x="981307" y="1765610"/>
                  <a:pt x="661639" y="1388327"/>
                  <a:pt x="412595" y="1059366"/>
                </a:cubicBezTo>
                <a:cubicBezTo>
                  <a:pt x="163551" y="730405"/>
                  <a:pt x="26019" y="242538"/>
                  <a:pt x="0" y="11151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1ACAAA78-CF8B-4A38-BAFD-C7C9B4DC21B9}"/>
              </a:ext>
            </a:extLst>
          </p:cNvPr>
          <p:cNvSpPr/>
          <p:nvPr/>
        </p:nvSpPr>
        <p:spPr>
          <a:xfrm rot="5400000">
            <a:off x="1912391" y="3436498"/>
            <a:ext cx="95534" cy="784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907AB044-5B47-4C15-94E9-5D96BE5A85D9}"/>
              </a:ext>
            </a:extLst>
          </p:cNvPr>
          <p:cNvSpPr/>
          <p:nvPr/>
        </p:nvSpPr>
        <p:spPr>
          <a:xfrm rot="16200000">
            <a:off x="1625789" y="3435467"/>
            <a:ext cx="95534" cy="784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C825594D-03E6-44CA-9446-73FA2A3C0D71}"/>
              </a:ext>
            </a:extLst>
          </p:cNvPr>
          <p:cNvSpPr/>
          <p:nvPr/>
        </p:nvSpPr>
        <p:spPr>
          <a:xfrm rot="16200000">
            <a:off x="7074776" y="3431689"/>
            <a:ext cx="97935" cy="8778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F5C1550B-2877-49EB-94B1-57222022E599}"/>
              </a:ext>
            </a:extLst>
          </p:cNvPr>
          <p:cNvSpPr/>
          <p:nvPr/>
        </p:nvSpPr>
        <p:spPr>
          <a:xfrm rot="5222083">
            <a:off x="7392595" y="3429879"/>
            <a:ext cx="97935" cy="8778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422A87-7AF5-4240-B539-6305E41DFCE3}"/>
              </a:ext>
            </a:extLst>
          </p:cNvPr>
          <p:cNvSpPr txBox="1"/>
          <p:nvPr/>
        </p:nvSpPr>
        <p:spPr>
          <a:xfrm>
            <a:off x="2955072" y="5809784"/>
            <a:ext cx="318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AD187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alloon" pitchFamily="2" charset="0"/>
              </a:rPr>
              <a:t>Co - Creation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AB5368-B011-4D50-8B31-DDCD65675BC8}"/>
              </a:ext>
            </a:extLst>
          </p:cNvPr>
          <p:cNvSpPr/>
          <p:nvPr/>
        </p:nvSpPr>
        <p:spPr>
          <a:xfrm>
            <a:off x="-1" y="637916"/>
            <a:ext cx="669073" cy="613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C53B485A-6472-427A-8E77-FC5442999757}"/>
              </a:ext>
            </a:extLst>
          </p:cNvPr>
          <p:cNvSpPr/>
          <p:nvPr/>
        </p:nvSpPr>
        <p:spPr>
          <a:xfrm rot="5400000">
            <a:off x="1912391" y="3436498"/>
            <a:ext cx="95534" cy="784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5A440023-C007-4CAC-A1AF-DBED4676821D}"/>
              </a:ext>
            </a:extLst>
          </p:cNvPr>
          <p:cNvSpPr/>
          <p:nvPr/>
        </p:nvSpPr>
        <p:spPr>
          <a:xfrm rot="16200000">
            <a:off x="1625789" y="3435467"/>
            <a:ext cx="95534" cy="784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9687D568-4C68-4795-A107-F08009967A3A}"/>
              </a:ext>
            </a:extLst>
          </p:cNvPr>
          <p:cNvSpPr/>
          <p:nvPr/>
        </p:nvSpPr>
        <p:spPr>
          <a:xfrm rot="16200000">
            <a:off x="7074776" y="3431689"/>
            <a:ext cx="97935" cy="8778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87990DF7-46D6-4263-A62A-4B3B655E6841}"/>
              </a:ext>
            </a:extLst>
          </p:cNvPr>
          <p:cNvSpPr/>
          <p:nvPr/>
        </p:nvSpPr>
        <p:spPr>
          <a:xfrm rot="5222083">
            <a:off x="7392595" y="3429879"/>
            <a:ext cx="97935" cy="8778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8F84AC08-8150-47C5-9FFD-20288C6D1013}"/>
              </a:ext>
            </a:extLst>
          </p:cNvPr>
          <p:cNvSpPr/>
          <p:nvPr/>
        </p:nvSpPr>
        <p:spPr>
          <a:xfrm>
            <a:off x="827095" y="3074038"/>
            <a:ext cx="468688" cy="156229"/>
          </a:xfrm>
          <a:prstGeom prst="leftArrow">
            <a:avLst>
              <a:gd name="adj1" fmla="val 50000"/>
              <a:gd name="adj2" fmla="val 80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59893BE2-E35E-4CA9-985B-C1C6EC3B8324}"/>
              </a:ext>
            </a:extLst>
          </p:cNvPr>
          <p:cNvSpPr/>
          <p:nvPr/>
        </p:nvSpPr>
        <p:spPr>
          <a:xfrm rot="10800000">
            <a:off x="846240" y="3708914"/>
            <a:ext cx="468688" cy="156229"/>
          </a:xfrm>
          <a:prstGeom prst="leftArrow">
            <a:avLst>
              <a:gd name="adj1" fmla="val 50000"/>
              <a:gd name="adj2" fmla="val 807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72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8148E-6 L 0.2 -0.00602 " pathEditMode="relative" rAng="0" ptsTypes="AA">
                                      <p:cBhvr>
                                        <p:cTn id="73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30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257 0.15162 " pathEditMode="relative" rAng="0" ptsTypes="AA">
                                      <p:cBhvr>
                                        <p:cTn id="75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756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07407E-6 L -0.13038 0.18888 " pathEditMode="relative" rAng="0" ptsTypes="AA">
                                      <p:cBhvr>
                                        <p:cTn id="7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9444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17951 -0.00486 " pathEditMode="relative" rAng="0" ptsTypes="AA">
                                      <p:cBhvr>
                                        <p:cTn id="79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-255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85185E-6 L -0.14097 -0.18009 " pathEditMode="relative" rAng="0" ptsTypes="AA">
                                      <p:cBhvr>
                                        <p:cTn id="81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-900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0886 -0.16643 " pathEditMode="relative" rAng="0" ptsTypes="AA">
                                      <p:cBhvr>
                                        <p:cTn id="83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-833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3" presetClass="exit" presetSubtype="544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xit" presetSubtype="544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4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544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4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3" presetClass="exit" presetSubtype="544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3" presetClass="exit" presetSubtype="544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4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4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4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4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3" presetClass="exit" presetSubtype="544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animMotion origin="layout" path="M -3.05556E-6 0 L -0.26458 0.00069 " pathEditMode="relative" rAng="0" ptsTypes="AA">
                                      <p:cBhvr>
                                        <p:cTn id="143" dur="1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1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0" presetClass="path" presetSubtype="0" accel="19000" decel="5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C 0.00521 0.05024 0.01111 0.12338 0.03281 0.18125 C 0.05399 0.23936 0.09792 0.32709 0.16007 0.36829 C 0.2217 0.4095 0.32656 0.43149 0.40278 0.42801 C 0.47882 0.42454 0.56476 0.3838 0.61649 0.347 C 0.66823 0.31088 0.6908 0.2507 0.71337 0.20926 C 0.73559 0.16783 0.75122 0.09445 0.75712 0.06991 " pathEditMode="relative" rAng="0" ptsTypes="AAAAAAA">
                                      <p:cBhvr>
                                        <p:cTn id="154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47" y="21412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22" presetClass="exit" presetSubtype="2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6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50"/>
                            </p:stCondLst>
                            <p:childTnLst>
                              <p:par>
                                <p:cTn id="16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"/>
                            </p:stCondLst>
                            <p:childTnLst>
                              <p:par>
                                <p:cTn id="1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dissolve"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dissolve"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dissolve"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dissolve"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2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4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4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12" presetClass="exit" presetSubtype="8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2" presetClass="exit" presetSubtype="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0" presetClass="exit" presetSubtype="0" ac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750"/>
                            </p:stCondLst>
                            <p:childTnLst>
                              <p:par>
                                <p:cTn id="2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2" grpId="2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5" grpId="0" animBg="1"/>
      <p:bldP spid="45" grpId="1" animBg="1"/>
      <p:bldP spid="50" grpId="0" animBg="1"/>
      <p:bldP spid="50" grpId="1" animBg="1"/>
      <p:bldP spid="51" grpId="0" animBg="1"/>
      <p:bldP spid="51" grpId="1" animBg="1"/>
      <p:bldP spid="17" grpId="0" animBg="1"/>
      <p:bldP spid="47" grpId="0"/>
      <p:bldP spid="18" grpId="0" animBg="1"/>
      <p:bldP spid="48" grpId="0"/>
      <p:bldP spid="9" grpId="0"/>
      <p:bldP spid="16" grpId="0"/>
      <p:bldP spid="19" grpId="0" animBg="1"/>
      <p:bldP spid="23" grpId="0" animBg="1"/>
      <p:bldP spid="27" grpId="0" animBg="1"/>
      <p:bldP spid="27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54" grpId="0" animBg="1"/>
      <p:bldP spid="54" grpId="1" animBg="1"/>
      <p:bldP spid="49" grpId="0" build="allAtOnce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3" grpId="0" animBg="1"/>
      <p:bldP spid="3" grpId="1" animBg="1"/>
      <p:bldP spid="31" grpId="0" animBg="1"/>
      <p:bldP spid="3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585DBE6-C0B4-4303-9200-C056CF64AAB3}"/>
              </a:ext>
            </a:extLst>
          </p:cNvPr>
          <p:cNvSpPr/>
          <p:nvPr/>
        </p:nvSpPr>
        <p:spPr>
          <a:xfrm>
            <a:off x="1990165" y="1422400"/>
            <a:ext cx="5103906" cy="4225365"/>
          </a:xfrm>
          <a:custGeom>
            <a:avLst/>
            <a:gdLst>
              <a:gd name="connsiteX0" fmla="*/ 2557929 w 5103906"/>
              <a:gd name="connsiteY0" fmla="*/ 0 h 4225365"/>
              <a:gd name="connsiteX1" fmla="*/ 5976 w 5103906"/>
              <a:gd name="connsiteY1" fmla="*/ 1249082 h 4225365"/>
              <a:gd name="connsiteX2" fmla="*/ 0 w 5103906"/>
              <a:gd name="connsiteY2" fmla="*/ 2701365 h 4225365"/>
              <a:gd name="connsiteX3" fmla="*/ 2569882 w 5103906"/>
              <a:gd name="connsiteY3" fmla="*/ 4225365 h 4225365"/>
              <a:gd name="connsiteX4" fmla="*/ 5103906 w 5103906"/>
              <a:gd name="connsiteY4" fmla="*/ 2701365 h 4225365"/>
              <a:gd name="connsiteX5" fmla="*/ 5097929 w 5103906"/>
              <a:gd name="connsiteY5" fmla="*/ 1243106 h 4225365"/>
              <a:gd name="connsiteX6" fmla="*/ 2557929 w 5103906"/>
              <a:gd name="connsiteY6" fmla="*/ 0 h 42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906" h="4225365">
                <a:moveTo>
                  <a:pt x="2557929" y="0"/>
                </a:moveTo>
                <a:lnTo>
                  <a:pt x="5976" y="1249082"/>
                </a:lnTo>
                <a:lnTo>
                  <a:pt x="0" y="2701365"/>
                </a:lnTo>
                <a:lnTo>
                  <a:pt x="2569882" y="4225365"/>
                </a:lnTo>
                <a:lnTo>
                  <a:pt x="5103906" y="2701365"/>
                </a:lnTo>
                <a:cubicBezTo>
                  <a:pt x="5101914" y="2215279"/>
                  <a:pt x="5099921" y="1729192"/>
                  <a:pt x="5097929" y="1243106"/>
                </a:cubicBezTo>
                <a:lnTo>
                  <a:pt x="2557929" y="0"/>
                </a:lnTo>
                <a:close/>
              </a:path>
            </a:pathLst>
          </a:custGeom>
          <a:solidFill>
            <a:srgbClr val="A37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!!Principles">
            <a:extLst>
              <a:ext uri="{FF2B5EF4-FFF2-40B4-BE49-F238E27FC236}">
                <a16:creationId xmlns:a16="http://schemas.microsoft.com/office/drawing/2014/main" id="{2AF72116-587A-4F09-B460-815027DF391B}"/>
              </a:ext>
            </a:extLst>
          </p:cNvPr>
          <p:cNvSpPr txBox="1"/>
          <p:nvPr/>
        </p:nvSpPr>
        <p:spPr>
          <a:xfrm>
            <a:off x="3478306" y="1577788"/>
            <a:ext cx="2157506" cy="99686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Guiding Principles</a:t>
            </a:r>
          </a:p>
        </p:txBody>
      </p:sp>
      <p:sp>
        <p:nvSpPr>
          <p:cNvPr id="50" name="!!Continual">
            <a:extLst>
              <a:ext uri="{FF2B5EF4-FFF2-40B4-BE49-F238E27FC236}">
                <a16:creationId xmlns:a16="http://schemas.microsoft.com/office/drawing/2014/main" id="{4B96B1A9-C14E-40C4-84AC-B6DA53A9C46F}"/>
              </a:ext>
            </a:extLst>
          </p:cNvPr>
          <p:cNvSpPr txBox="1"/>
          <p:nvPr/>
        </p:nvSpPr>
        <p:spPr>
          <a:xfrm>
            <a:off x="3630705" y="4918635"/>
            <a:ext cx="1903506" cy="635283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16576"/>
              </a:avLst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Continual Improvement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7423013-3F6B-423A-9A17-CEA2F0889479}"/>
              </a:ext>
            </a:extLst>
          </p:cNvPr>
          <p:cNvSpPr/>
          <p:nvPr/>
        </p:nvSpPr>
        <p:spPr>
          <a:xfrm>
            <a:off x="2844799" y="2142565"/>
            <a:ext cx="3382683" cy="2776070"/>
          </a:xfrm>
          <a:custGeom>
            <a:avLst/>
            <a:gdLst>
              <a:gd name="connsiteX0" fmla="*/ 2557929 w 5103906"/>
              <a:gd name="connsiteY0" fmla="*/ 0 h 4225365"/>
              <a:gd name="connsiteX1" fmla="*/ 5976 w 5103906"/>
              <a:gd name="connsiteY1" fmla="*/ 1249082 h 4225365"/>
              <a:gd name="connsiteX2" fmla="*/ 0 w 5103906"/>
              <a:gd name="connsiteY2" fmla="*/ 2701365 h 4225365"/>
              <a:gd name="connsiteX3" fmla="*/ 2569882 w 5103906"/>
              <a:gd name="connsiteY3" fmla="*/ 4225365 h 4225365"/>
              <a:gd name="connsiteX4" fmla="*/ 5103906 w 5103906"/>
              <a:gd name="connsiteY4" fmla="*/ 2701365 h 4225365"/>
              <a:gd name="connsiteX5" fmla="*/ 5097929 w 5103906"/>
              <a:gd name="connsiteY5" fmla="*/ 1243106 h 4225365"/>
              <a:gd name="connsiteX6" fmla="*/ 2557929 w 5103906"/>
              <a:gd name="connsiteY6" fmla="*/ 0 h 42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906" h="4225365">
                <a:moveTo>
                  <a:pt x="2557929" y="0"/>
                </a:moveTo>
                <a:lnTo>
                  <a:pt x="5976" y="1249082"/>
                </a:lnTo>
                <a:lnTo>
                  <a:pt x="0" y="2701365"/>
                </a:lnTo>
                <a:lnTo>
                  <a:pt x="2569882" y="4225365"/>
                </a:lnTo>
                <a:lnTo>
                  <a:pt x="5103906" y="2701365"/>
                </a:lnTo>
                <a:cubicBezTo>
                  <a:pt x="5101914" y="2215279"/>
                  <a:pt x="5099921" y="1729192"/>
                  <a:pt x="5097929" y="1243106"/>
                </a:cubicBezTo>
                <a:lnTo>
                  <a:pt x="2557929" y="0"/>
                </a:lnTo>
                <a:close/>
              </a:path>
            </a:pathLst>
          </a:custGeom>
          <a:solidFill>
            <a:srgbClr val="662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!!Practices">
            <a:extLst>
              <a:ext uri="{FF2B5EF4-FFF2-40B4-BE49-F238E27FC236}">
                <a16:creationId xmlns:a16="http://schemas.microsoft.com/office/drawing/2014/main" id="{1400EDA9-A461-4501-9AB1-45E9C695366A}"/>
              </a:ext>
            </a:extLst>
          </p:cNvPr>
          <p:cNvSpPr txBox="1"/>
          <p:nvPr/>
        </p:nvSpPr>
        <p:spPr>
          <a:xfrm>
            <a:off x="4105837" y="4315013"/>
            <a:ext cx="902447" cy="39444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>
                <a:gd name="adj" fmla="val 58333"/>
              </a:avLst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Practices</a:t>
            </a:r>
          </a:p>
        </p:txBody>
      </p:sp>
      <p:sp>
        <p:nvSpPr>
          <p:cNvPr id="51" name="!!Governance">
            <a:extLst>
              <a:ext uri="{FF2B5EF4-FFF2-40B4-BE49-F238E27FC236}">
                <a16:creationId xmlns:a16="http://schemas.microsoft.com/office/drawing/2014/main" id="{FC9AC989-9A18-4E87-A6BA-859E3F6E08C8}"/>
              </a:ext>
            </a:extLst>
          </p:cNvPr>
          <p:cNvSpPr txBox="1"/>
          <p:nvPr/>
        </p:nvSpPr>
        <p:spPr>
          <a:xfrm>
            <a:off x="4096873" y="2277035"/>
            <a:ext cx="902447" cy="43329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47727"/>
              </a:avLst>
            </a:prstTxWarp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Governance</a:t>
            </a:r>
          </a:p>
        </p:txBody>
      </p:sp>
      <p:sp>
        <p:nvSpPr>
          <p:cNvPr id="8" name="Circle 1">
            <a:extLst>
              <a:ext uri="{FF2B5EF4-FFF2-40B4-BE49-F238E27FC236}">
                <a16:creationId xmlns:a16="http://schemas.microsoft.com/office/drawing/2014/main" id="{069CBFA3-8D7B-4780-9BBA-E31F11C7EA69}"/>
              </a:ext>
            </a:extLst>
          </p:cNvPr>
          <p:cNvSpPr/>
          <p:nvPr/>
        </p:nvSpPr>
        <p:spPr>
          <a:xfrm>
            <a:off x="3480549" y="2668495"/>
            <a:ext cx="2127625" cy="1724211"/>
          </a:xfrm>
          <a:custGeom>
            <a:avLst/>
            <a:gdLst>
              <a:gd name="connsiteX0" fmla="*/ 2557929 w 5103906"/>
              <a:gd name="connsiteY0" fmla="*/ 0 h 4225365"/>
              <a:gd name="connsiteX1" fmla="*/ 5976 w 5103906"/>
              <a:gd name="connsiteY1" fmla="*/ 1249082 h 4225365"/>
              <a:gd name="connsiteX2" fmla="*/ 0 w 5103906"/>
              <a:gd name="connsiteY2" fmla="*/ 2701365 h 4225365"/>
              <a:gd name="connsiteX3" fmla="*/ 2569882 w 5103906"/>
              <a:gd name="connsiteY3" fmla="*/ 4225365 h 4225365"/>
              <a:gd name="connsiteX4" fmla="*/ 5103906 w 5103906"/>
              <a:gd name="connsiteY4" fmla="*/ 2701365 h 4225365"/>
              <a:gd name="connsiteX5" fmla="*/ 5097929 w 5103906"/>
              <a:gd name="connsiteY5" fmla="*/ 1243106 h 4225365"/>
              <a:gd name="connsiteX6" fmla="*/ 2557929 w 5103906"/>
              <a:gd name="connsiteY6" fmla="*/ 0 h 42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906" h="4225365">
                <a:moveTo>
                  <a:pt x="2557929" y="0"/>
                </a:moveTo>
                <a:lnTo>
                  <a:pt x="5976" y="1249082"/>
                </a:lnTo>
                <a:lnTo>
                  <a:pt x="0" y="2701365"/>
                </a:lnTo>
                <a:lnTo>
                  <a:pt x="2569882" y="4225365"/>
                </a:lnTo>
                <a:lnTo>
                  <a:pt x="5103906" y="2701365"/>
                </a:lnTo>
                <a:cubicBezTo>
                  <a:pt x="5101914" y="2215279"/>
                  <a:pt x="5099921" y="1729192"/>
                  <a:pt x="5097929" y="1243106"/>
                </a:cubicBezTo>
                <a:lnTo>
                  <a:pt x="2557929" y="0"/>
                </a:lnTo>
                <a:close/>
              </a:path>
            </a:pathLst>
          </a:custGeom>
          <a:solidFill>
            <a:srgbClr val="AF1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VC">
            <a:extLst>
              <a:ext uri="{FF2B5EF4-FFF2-40B4-BE49-F238E27FC236}">
                <a16:creationId xmlns:a16="http://schemas.microsoft.com/office/drawing/2014/main" id="{5BCEA061-3565-4797-AC13-88BAEB32B401}"/>
              </a:ext>
            </a:extLst>
          </p:cNvPr>
          <p:cNvSpPr txBox="1"/>
          <p:nvPr/>
        </p:nvSpPr>
        <p:spPr>
          <a:xfrm>
            <a:off x="3572368" y="3294034"/>
            <a:ext cx="1954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Value Chain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555B9E-B78C-4253-947C-E60877F5CAF5}"/>
              </a:ext>
            </a:extLst>
          </p:cNvPr>
          <p:cNvSpPr/>
          <p:nvPr/>
        </p:nvSpPr>
        <p:spPr>
          <a:xfrm>
            <a:off x="5603081" y="3429655"/>
            <a:ext cx="626270" cy="91702"/>
          </a:xfrm>
          <a:prstGeom prst="rect">
            <a:avLst/>
          </a:prstGeom>
          <a:solidFill>
            <a:srgbClr val="A37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60B4C5-88DC-4719-8009-1D28433305F6}"/>
              </a:ext>
            </a:extLst>
          </p:cNvPr>
          <p:cNvGrpSpPr/>
          <p:nvPr/>
        </p:nvGrpSpPr>
        <p:grpSpPr>
          <a:xfrm>
            <a:off x="7482542" y="2916518"/>
            <a:ext cx="1111624" cy="1111623"/>
            <a:chOff x="7482542" y="2916518"/>
            <a:chExt cx="1111624" cy="1111623"/>
          </a:xfrm>
        </p:grpSpPr>
        <p:sp>
          <p:nvSpPr>
            <p:cNvPr id="20" name="Circle 1">
              <a:extLst>
                <a:ext uri="{FF2B5EF4-FFF2-40B4-BE49-F238E27FC236}">
                  <a16:creationId xmlns:a16="http://schemas.microsoft.com/office/drawing/2014/main" id="{E7210AE5-7254-4BFD-979C-B6E5F158EC29}"/>
                </a:ext>
              </a:extLst>
            </p:cNvPr>
            <p:cNvSpPr/>
            <p:nvPr/>
          </p:nvSpPr>
          <p:spPr>
            <a:xfrm>
              <a:off x="7482542" y="2916518"/>
              <a:ext cx="1111624" cy="1111623"/>
            </a:xfrm>
            <a:prstGeom prst="ellipse">
              <a:avLst/>
            </a:prstGeom>
            <a:solidFill>
              <a:srgbClr val="AF1870"/>
            </a:solidFill>
            <a:ln>
              <a:noFill/>
            </a:ln>
            <a:scene3d>
              <a:camera prst="orthographicFront"/>
              <a:lightRig rig="glow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Value">
              <a:extLst>
                <a:ext uri="{FF2B5EF4-FFF2-40B4-BE49-F238E27FC236}">
                  <a16:creationId xmlns:a16="http://schemas.microsoft.com/office/drawing/2014/main" id="{C8312C5F-1DDA-4FE9-A5AF-9B3784204E6A}"/>
                </a:ext>
              </a:extLst>
            </p:cNvPr>
            <p:cNvSpPr txBox="1"/>
            <p:nvPr/>
          </p:nvSpPr>
          <p:spPr>
            <a:xfrm>
              <a:off x="7688640" y="3311113"/>
              <a:ext cx="6843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80C909D-C93B-4C30-A5CE-99A6771AF03F}"/>
              </a:ext>
            </a:extLst>
          </p:cNvPr>
          <p:cNvCxnSpPr>
            <a:cxnSpLocks/>
          </p:cNvCxnSpPr>
          <p:nvPr/>
        </p:nvCxnSpPr>
        <p:spPr>
          <a:xfrm>
            <a:off x="5601683" y="3472908"/>
            <a:ext cx="1880859" cy="754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Dotted Line Left">
            <a:extLst>
              <a:ext uri="{FF2B5EF4-FFF2-40B4-BE49-F238E27FC236}">
                <a16:creationId xmlns:a16="http://schemas.microsoft.com/office/drawing/2014/main" id="{08625977-1DE2-4950-B0AB-83759AAAB0E1}"/>
              </a:ext>
            </a:extLst>
          </p:cNvPr>
          <p:cNvSpPr/>
          <p:nvPr/>
        </p:nvSpPr>
        <p:spPr>
          <a:xfrm>
            <a:off x="2829018" y="3429655"/>
            <a:ext cx="651200" cy="91702"/>
          </a:xfrm>
          <a:prstGeom prst="rect">
            <a:avLst/>
          </a:prstGeom>
          <a:solidFill>
            <a:srgbClr val="A37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9B0485-D69A-46C3-8A7B-0F65E1175311}"/>
              </a:ext>
            </a:extLst>
          </p:cNvPr>
          <p:cNvCxnSpPr>
            <a:cxnSpLocks/>
            <a:endCxn id="23" idx="3"/>
          </p:cNvCxnSpPr>
          <p:nvPr/>
        </p:nvCxnSpPr>
        <p:spPr>
          <a:xfrm>
            <a:off x="1557338" y="3475506"/>
            <a:ext cx="1922880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96F8E7-349D-44B2-8BCE-C60D29722D0E}"/>
              </a:ext>
            </a:extLst>
          </p:cNvPr>
          <p:cNvGrpSpPr/>
          <p:nvPr/>
        </p:nvGrpSpPr>
        <p:grpSpPr>
          <a:xfrm>
            <a:off x="458007" y="2921667"/>
            <a:ext cx="1230406" cy="1111623"/>
            <a:chOff x="458007" y="2921667"/>
            <a:chExt cx="1230406" cy="1111623"/>
          </a:xfrm>
        </p:grpSpPr>
        <p:sp>
          <p:nvSpPr>
            <p:cNvPr id="24" name="Circle 1">
              <a:extLst>
                <a:ext uri="{FF2B5EF4-FFF2-40B4-BE49-F238E27FC236}">
                  <a16:creationId xmlns:a16="http://schemas.microsoft.com/office/drawing/2014/main" id="{7ED96A07-FAEF-4E93-9792-DBBB5AE53B1A}"/>
                </a:ext>
              </a:extLst>
            </p:cNvPr>
            <p:cNvSpPr/>
            <p:nvPr/>
          </p:nvSpPr>
          <p:spPr>
            <a:xfrm>
              <a:off x="527747" y="2921667"/>
              <a:ext cx="1111624" cy="1111623"/>
            </a:xfrm>
            <a:prstGeom prst="ellipse">
              <a:avLst/>
            </a:prstGeom>
            <a:solidFill>
              <a:srgbClr val="AF1870"/>
            </a:solidFill>
            <a:ln>
              <a:noFill/>
            </a:ln>
            <a:scene3d>
              <a:camera prst="orthographicFront"/>
              <a:lightRig rig="glow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Value">
              <a:extLst>
                <a:ext uri="{FF2B5EF4-FFF2-40B4-BE49-F238E27FC236}">
                  <a16:creationId xmlns:a16="http://schemas.microsoft.com/office/drawing/2014/main" id="{4052FF8C-6A93-4266-9ECC-DD6FAA704777}"/>
                </a:ext>
              </a:extLst>
            </p:cNvPr>
            <p:cNvSpPr txBox="1"/>
            <p:nvPr/>
          </p:nvSpPr>
          <p:spPr>
            <a:xfrm>
              <a:off x="458007" y="3186873"/>
              <a:ext cx="1230406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Opportunity /Demand</a:t>
              </a:r>
            </a:p>
          </p:txBody>
        </p:sp>
      </p:grp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1ACAAA78-CF8B-4A38-BAFD-C7C9B4DC21B9}"/>
              </a:ext>
            </a:extLst>
          </p:cNvPr>
          <p:cNvSpPr/>
          <p:nvPr/>
        </p:nvSpPr>
        <p:spPr>
          <a:xfrm rot="5400000">
            <a:off x="1912391" y="3436498"/>
            <a:ext cx="95534" cy="784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907AB044-5B47-4C15-94E9-5D96BE5A85D9}"/>
              </a:ext>
            </a:extLst>
          </p:cNvPr>
          <p:cNvSpPr/>
          <p:nvPr/>
        </p:nvSpPr>
        <p:spPr>
          <a:xfrm rot="16200000">
            <a:off x="1625789" y="3435467"/>
            <a:ext cx="95534" cy="784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C825594D-03E6-44CA-9446-73FA2A3C0D71}"/>
              </a:ext>
            </a:extLst>
          </p:cNvPr>
          <p:cNvSpPr/>
          <p:nvPr/>
        </p:nvSpPr>
        <p:spPr>
          <a:xfrm rot="16200000">
            <a:off x="7074776" y="3431689"/>
            <a:ext cx="97935" cy="8778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F5C1550B-2877-49EB-94B1-57222022E599}"/>
              </a:ext>
            </a:extLst>
          </p:cNvPr>
          <p:cNvSpPr/>
          <p:nvPr/>
        </p:nvSpPr>
        <p:spPr>
          <a:xfrm rot="5222083">
            <a:off x="7392595" y="3429879"/>
            <a:ext cx="97935" cy="8778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AB5368-B011-4D50-8B31-DDCD65675BC8}"/>
              </a:ext>
            </a:extLst>
          </p:cNvPr>
          <p:cNvSpPr/>
          <p:nvPr/>
        </p:nvSpPr>
        <p:spPr>
          <a:xfrm>
            <a:off x="-1" y="637916"/>
            <a:ext cx="669073" cy="613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C53B485A-6472-427A-8E77-FC5442999757}"/>
              </a:ext>
            </a:extLst>
          </p:cNvPr>
          <p:cNvSpPr/>
          <p:nvPr/>
        </p:nvSpPr>
        <p:spPr>
          <a:xfrm rot="5400000">
            <a:off x="1912391" y="3436498"/>
            <a:ext cx="95534" cy="784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5A440023-C007-4CAC-A1AF-DBED4676821D}"/>
              </a:ext>
            </a:extLst>
          </p:cNvPr>
          <p:cNvSpPr/>
          <p:nvPr/>
        </p:nvSpPr>
        <p:spPr>
          <a:xfrm rot="16200000">
            <a:off x="1625789" y="3435467"/>
            <a:ext cx="95534" cy="784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9687D568-4C68-4795-A107-F08009967A3A}"/>
              </a:ext>
            </a:extLst>
          </p:cNvPr>
          <p:cNvSpPr/>
          <p:nvPr/>
        </p:nvSpPr>
        <p:spPr>
          <a:xfrm rot="16200000">
            <a:off x="7074776" y="3431689"/>
            <a:ext cx="97935" cy="8778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87990DF7-46D6-4263-A62A-4B3B655E6841}"/>
              </a:ext>
            </a:extLst>
          </p:cNvPr>
          <p:cNvSpPr/>
          <p:nvPr/>
        </p:nvSpPr>
        <p:spPr>
          <a:xfrm rot="5222083">
            <a:off x="7392595" y="3429879"/>
            <a:ext cx="97935" cy="8778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A63672-478A-4EAE-AE97-A1FD968EEBB6}"/>
              </a:ext>
            </a:extLst>
          </p:cNvPr>
          <p:cNvSpPr/>
          <p:nvPr/>
        </p:nvSpPr>
        <p:spPr>
          <a:xfrm>
            <a:off x="1990165" y="1422400"/>
            <a:ext cx="5103906" cy="4225365"/>
          </a:xfrm>
          <a:custGeom>
            <a:avLst/>
            <a:gdLst>
              <a:gd name="connsiteX0" fmla="*/ 2557929 w 5103906"/>
              <a:gd name="connsiteY0" fmla="*/ 0 h 4225365"/>
              <a:gd name="connsiteX1" fmla="*/ 5976 w 5103906"/>
              <a:gd name="connsiteY1" fmla="*/ 1249082 h 4225365"/>
              <a:gd name="connsiteX2" fmla="*/ 0 w 5103906"/>
              <a:gd name="connsiteY2" fmla="*/ 2701365 h 4225365"/>
              <a:gd name="connsiteX3" fmla="*/ 2569882 w 5103906"/>
              <a:gd name="connsiteY3" fmla="*/ 4225365 h 4225365"/>
              <a:gd name="connsiteX4" fmla="*/ 5103906 w 5103906"/>
              <a:gd name="connsiteY4" fmla="*/ 2701365 h 4225365"/>
              <a:gd name="connsiteX5" fmla="*/ 5097929 w 5103906"/>
              <a:gd name="connsiteY5" fmla="*/ 1243106 h 4225365"/>
              <a:gd name="connsiteX6" fmla="*/ 2557929 w 5103906"/>
              <a:gd name="connsiteY6" fmla="*/ 0 h 42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906" h="4225365">
                <a:moveTo>
                  <a:pt x="2557929" y="0"/>
                </a:moveTo>
                <a:lnTo>
                  <a:pt x="5976" y="1249082"/>
                </a:lnTo>
                <a:lnTo>
                  <a:pt x="0" y="2701365"/>
                </a:lnTo>
                <a:lnTo>
                  <a:pt x="2569882" y="4225365"/>
                </a:lnTo>
                <a:lnTo>
                  <a:pt x="5103906" y="2701365"/>
                </a:lnTo>
                <a:cubicBezTo>
                  <a:pt x="5101914" y="2215279"/>
                  <a:pt x="5099921" y="1729192"/>
                  <a:pt x="5097929" y="1243106"/>
                </a:cubicBezTo>
                <a:lnTo>
                  <a:pt x="2557929" y="0"/>
                </a:lnTo>
                <a:close/>
              </a:path>
            </a:pathLst>
          </a:custGeom>
          <a:solidFill>
            <a:srgbClr val="A37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450910-E889-4C25-93E3-0A197218D224}"/>
              </a:ext>
            </a:extLst>
          </p:cNvPr>
          <p:cNvSpPr/>
          <p:nvPr/>
        </p:nvSpPr>
        <p:spPr>
          <a:xfrm>
            <a:off x="2844799" y="2142565"/>
            <a:ext cx="3382683" cy="2776070"/>
          </a:xfrm>
          <a:custGeom>
            <a:avLst/>
            <a:gdLst>
              <a:gd name="connsiteX0" fmla="*/ 2557929 w 5103906"/>
              <a:gd name="connsiteY0" fmla="*/ 0 h 4225365"/>
              <a:gd name="connsiteX1" fmla="*/ 5976 w 5103906"/>
              <a:gd name="connsiteY1" fmla="*/ 1249082 h 4225365"/>
              <a:gd name="connsiteX2" fmla="*/ 0 w 5103906"/>
              <a:gd name="connsiteY2" fmla="*/ 2701365 h 4225365"/>
              <a:gd name="connsiteX3" fmla="*/ 2569882 w 5103906"/>
              <a:gd name="connsiteY3" fmla="*/ 4225365 h 4225365"/>
              <a:gd name="connsiteX4" fmla="*/ 5103906 w 5103906"/>
              <a:gd name="connsiteY4" fmla="*/ 2701365 h 4225365"/>
              <a:gd name="connsiteX5" fmla="*/ 5097929 w 5103906"/>
              <a:gd name="connsiteY5" fmla="*/ 1243106 h 4225365"/>
              <a:gd name="connsiteX6" fmla="*/ 2557929 w 5103906"/>
              <a:gd name="connsiteY6" fmla="*/ 0 h 42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906" h="4225365">
                <a:moveTo>
                  <a:pt x="2557929" y="0"/>
                </a:moveTo>
                <a:lnTo>
                  <a:pt x="5976" y="1249082"/>
                </a:lnTo>
                <a:lnTo>
                  <a:pt x="0" y="2701365"/>
                </a:lnTo>
                <a:lnTo>
                  <a:pt x="2569882" y="4225365"/>
                </a:lnTo>
                <a:lnTo>
                  <a:pt x="5103906" y="2701365"/>
                </a:lnTo>
                <a:cubicBezTo>
                  <a:pt x="5101914" y="2215279"/>
                  <a:pt x="5099921" y="1729192"/>
                  <a:pt x="5097929" y="1243106"/>
                </a:cubicBezTo>
                <a:lnTo>
                  <a:pt x="2557929" y="0"/>
                </a:lnTo>
                <a:close/>
              </a:path>
            </a:pathLst>
          </a:custGeom>
          <a:solidFill>
            <a:srgbClr val="662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x">
            <a:extLst>
              <a:ext uri="{FF2B5EF4-FFF2-40B4-BE49-F238E27FC236}">
                <a16:creationId xmlns:a16="http://schemas.microsoft.com/office/drawing/2014/main" id="{069CBFA3-8D7B-4780-9BBA-E31F11C7EA69}"/>
              </a:ext>
            </a:extLst>
          </p:cNvPr>
          <p:cNvSpPr/>
          <p:nvPr/>
        </p:nvSpPr>
        <p:spPr>
          <a:xfrm>
            <a:off x="3476817" y="2668495"/>
            <a:ext cx="2127625" cy="1724211"/>
          </a:xfrm>
          <a:custGeom>
            <a:avLst/>
            <a:gdLst>
              <a:gd name="connsiteX0" fmla="*/ 2557929 w 5103906"/>
              <a:gd name="connsiteY0" fmla="*/ 0 h 4225365"/>
              <a:gd name="connsiteX1" fmla="*/ 5976 w 5103906"/>
              <a:gd name="connsiteY1" fmla="*/ 1249082 h 4225365"/>
              <a:gd name="connsiteX2" fmla="*/ 0 w 5103906"/>
              <a:gd name="connsiteY2" fmla="*/ 2701365 h 4225365"/>
              <a:gd name="connsiteX3" fmla="*/ 2569882 w 5103906"/>
              <a:gd name="connsiteY3" fmla="*/ 4225365 h 4225365"/>
              <a:gd name="connsiteX4" fmla="*/ 5103906 w 5103906"/>
              <a:gd name="connsiteY4" fmla="*/ 2701365 h 4225365"/>
              <a:gd name="connsiteX5" fmla="*/ 5097929 w 5103906"/>
              <a:gd name="connsiteY5" fmla="*/ 1243106 h 4225365"/>
              <a:gd name="connsiteX6" fmla="*/ 2557929 w 5103906"/>
              <a:gd name="connsiteY6" fmla="*/ 0 h 42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906" h="4225365">
                <a:moveTo>
                  <a:pt x="2557929" y="0"/>
                </a:moveTo>
                <a:lnTo>
                  <a:pt x="5976" y="1249082"/>
                </a:lnTo>
                <a:lnTo>
                  <a:pt x="0" y="2701365"/>
                </a:lnTo>
                <a:lnTo>
                  <a:pt x="2569882" y="4225365"/>
                </a:lnTo>
                <a:lnTo>
                  <a:pt x="5103906" y="2701365"/>
                </a:lnTo>
                <a:cubicBezTo>
                  <a:pt x="5101914" y="2215279"/>
                  <a:pt x="5099921" y="1729192"/>
                  <a:pt x="5097929" y="1243106"/>
                </a:cubicBezTo>
                <a:lnTo>
                  <a:pt x="2557929" y="0"/>
                </a:lnTo>
                <a:close/>
              </a:path>
            </a:pathLst>
          </a:custGeom>
          <a:solidFill>
            <a:srgbClr val="AF1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Principles">
            <a:extLst>
              <a:ext uri="{FF2B5EF4-FFF2-40B4-BE49-F238E27FC236}">
                <a16:creationId xmlns:a16="http://schemas.microsoft.com/office/drawing/2014/main" id="{5391E391-DE10-49EF-ABB8-B06009DA5436}"/>
              </a:ext>
            </a:extLst>
          </p:cNvPr>
          <p:cNvSpPr txBox="1"/>
          <p:nvPr/>
        </p:nvSpPr>
        <p:spPr>
          <a:xfrm>
            <a:off x="3722948" y="1790346"/>
            <a:ext cx="1663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Guiding Principles</a:t>
            </a:r>
          </a:p>
        </p:txBody>
      </p:sp>
      <p:sp>
        <p:nvSpPr>
          <p:cNvPr id="11" name="!!Continual">
            <a:extLst>
              <a:ext uri="{FF2B5EF4-FFF2-40B4-BE49-F238E27FC236}">
                <a16:creationId xmlns:a16="http://schemas.microsoft.com/office/drawing/2014/main" id="{174AAC26-D4CC-43A9-B750-108958F0E08A}"/>
              </a:ext>
            </a:extLst>
          </p:cNvPr>
          <p:cNvSpPr txBox="1"/>
          <p:nvPr/>
        </p:nvSpPr>
        <p:spPr>
          <a:xfrm>
            <a:off x="3859305" y="4918634"/>
            <a:ext cx="1394484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600" dirty="0">
                <a:solidFill>
                  <a:schemeClr val="bg1"/>
                </a:solidFill>
              </a:rPr>
              <a:t>Continual Improvement</a:t>
            </a:r>
          </a:p>
        </p:txBody>
      </p:sp>
      <p:sp>
        <p:nvSpPr>
          <p:cNvPr id="12" name="!!Practices">
            <a:extLst>
              <a:ext uri="{FF2B5EF4-FFF2-40B4-BE49-F238E27FC236}">
                <a16:creationId xmlns:a16="http://schemas.microsoft.com/office/drawing/2014/main" id="{03B6D679-E6C0-45B6-9022-0479AE7AFA7D}"/>
              </a:ext>
            </a:extLst>
          </p:cNvPr>
          <p:cNvSpPr txBox="1"/>
          <p:nvPr/>
        </p:nvSpPr>
        <p:spPr>
          <a:xfrm>
            <a:off x="4049689" y="4367150"/>
            <a:ext cx="1019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Practices</a:t>
            </a:r>
          </a:p>
        </p:txBody>
      </p:sp>
      <p:sp>
        <p:nvSpPr>
          <p:cNvPr id="13" name="!!Governance">
            <a:extLst>
              <a:ext uri="{FF2B5EF4-FFF2-40B4-BE49-F238E27FC236}">
                <a16:creationId xmlns:a16="http://schemas.microsoft.com/office/drawing/2014/main" id="{047E4AAD-C5D4-4AE6-9EE1-A6802DA024A5}"/>
              </a:ext>
            </a:extLst>
          </p:cNvPr>
          <p:cNvSpPr txBox="1"/>
          <p:nvPr/>
        </p:nvSpPr>
        <p:spPr>
          <a:xfrm>
            <a:off x="3924420" y="2357246"/>
            <a:ext cx="12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Governance</a:t>
            </a:r>
          </a:p>
        </p:txBody>
      </p:sp>
      <p:sp>
        <p:nvSpPr>
          <p:cNvPr id="16" name="SVC">
            <a:extLst>
              <a:ext uri="{FF2B5EF4-FFF2-40B4-BE49-F238E27FC236}">
                <a16:creationId xmlns:a16="http://schemas.microsoft.com/office/drawing/2014/main" id="{D8F41C09-E0B7-4F76-B2A4-8211534CE1BF}"/>
              </a:ext>
            </a:extLst>
          </p:cNvPr>
          <p:cNvSpPr txBox="1"/>
          <p:nvPr/>
        </p:nvSpPr>
        <p:spPr>
          <a:xfrm>
            <a:off x="3571162" y="3294034"/>
            <a:ext cx="1954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Value Chain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6DA44F-5F2F-420A-AD40-54ED05A64695}"/>
              </a:ext>
            </a:extLst>
          </p:cNvPr>
          <p:cNvSpPr txBox="1"/>
          <p:nvPr/>
        </p:nvSpPr>
        <p:spPr>
          <a:xfrm>
            <a:off x="524108" y="735980"/>
            <a:ext cx="2765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215B"/>
                </a:solidFill>
              </a:rPr>
              <a:t>SERVICE VALUE SYSTEM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A72106-9391-4E59-AAFC-2120E586ACE8}"/>
              </a:ext>
            </a:extLst>
          </p:cNvPr>
          <p:cNvSpPr/>
          <p:nvPr/>
        </p:nvSpPr>
        <p:spPr>
          <a:xfrm>
            <a:off x="-1" y="637916"/>
            <a:ext cx="669073" cy="613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7A4AD6-E956-4FCC-8525-3814026AD2D1}"/>
              </a:ext>
            </a:extLst>
          </p:cNvPr>
          <p:cNvSpPr/>
          <p:nvPr/>
        </p:nvSpPr>
        <p:spPr>
          <a:xfrm>
            <a:off x="5603081" y="3429655"/>
            <a:ext cx="626270" cy="91702"/>
          </a:xfrm>
          <a:prstGeom prst="rect">
            <a:avLst/>
          </a:prstGeom>
          <a:solidFill>
            <a:srgbClr val="A37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9C68FD-076D-4BD2-8351-FA1B2A882EC8}"/>
              </a:ext>
            </a:extLst>
          </p:cNvPr>
          <p:cNvSpPr/>
          <p:nvPr/>
        </p:nvSpPr>
        <p:spPr>
          <a:xfrm>
            <a:off x="2829018" y="3429655"/>
            <a:ext cx="651200" cy="91702"/>
          </a:xfrm>
          <a:prstGeom prst="rect">
            <a:avLst/>
          </a:prstGeom>
          <a:solidFill>
            <a:srgbClr val="A37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8CEF54-3172-4710-A3B8-CBA31E984000}"/>
              </a:ext>
            </a:extLst>
          </p:cNvPr>
          <p:cNvGrpSpPr/>
          <p:nvPr/>
        </p:nvGrpSpPr>
        <p:grpSpPr>
          <a:xfrm>
            <a:off x="7482542" y="2916518"/>
            <a:ext cx="1111624" cy="1111623"/>
            <a:chOff x="7482542" y="2916518"/>
            <a:chExt cx="1111624" cy="1111623"/>
          </a:xfrm>
        </p:grpSpPr>
        <p:sp>
          <p:nvSpPr>
            <p:cNvPr id="24" name="Circle 1">
              <a:extLst>
                <a:ext uri="{FF2B5EF4-FFF2-40B4-BE49-F238E27FC236}">
                  <a16:creationId xmlns:a16="http://schemas.microsoft.com/office/drawing/2014/main" id="{C5B71C64-7811-47C5-82D9-01F680AABD60}"/>
                </a:ext>
              </a:extLst>
            </p:cNvPr>
            <p:cNvSpPr/>
            <p:nvPr/>
          </p:nvSpPr>
          <p:spPr>
            <a:xfrm>
              <a:off x="7482542" y="2916518"/>
              <a:ext cx="1111624" cy="1111623"/>
            </a:xfrm>
            <a:prstGeom prst="ellipse">
              <a:avLst/>
            </a:prstGeom>
            <a:solidFill>
              <a:srgbClr val="AF1870"/>
            </a:solidFill>
            <a:ln>
              <a:noFill/>
            </a:ln>
            <a:scene3d>
              <a:camera prst="orthographicFront"/>
              <a:lightRig rig="glow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Value">
              <a:extLst>
                <a:ext uri="{FF2B5EF4-FFF2-40B4-BE49-F238E27FC236}">
                  <a16:creationId xmlns:a16="http://schemas.microsoft.com/office/drawing/2014/main" id="{AABA1282-6DEF-43D2-BFE0-0CCB82A0BCA8}"/>
                </a:ext>
              </a:extLst>
            </p:cNvPr>
            <p:cNvSpPr txBox="1"/>
            <p:nvPr/>
          </p:nvSpPr>
          <p:spPr>
            <a:xfrm>
              <a:off x="7688640" y="3311113"/>
              <a:ext cx="6843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</a:t>
              </a: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96B80DC-1E30-4A18-8902-71F0FF0A07EA}"/>
              </a:ext>
            </a:extLst>
          </p:cNvPr>
          <p:cNvCxnSpPr>
            <a:cxnSpLocks/>
          </p:cNvCxnSpPr>
          <p:nvPr/>
        </p:nvCxnSpPr>
        <p:spPr>
          <a:xfrm>
            <a:off x="5601683" y="3472908"/>
            <a:ext cx="1880859" cy="754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BB5525C-4EE0-48B7-A996-26B543E920A9}"/>
              </a:ext>
            </a:extLst>
          </p:cNvPr>
          <p:cNvCxnSpPr>
            <a:cxnSpLocks/>
            <a:endCxn id="32" idx="3"/>
          </p:cNvCxnSpPr>
          <p:nvPr/>
        </p:nvCxnSpPr>
        <p:spPr>
          <a:xfrm>
            <a:off x="1557338" y="3475506"/>
            <a:ext cx="1922880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424434-09CA-4DA9-B66F-11E368C8A5E1}"/>
              </a:ext>
            </a:extLst>
          </p:cNvPr>
          <p:cNvGrpSpPr/>
          <p:nvPr/>
        </p:nvGrpSpPr>
        <p:grpSpPr>
          <a:xfrm>
            <a:off x="458007" y="2921667"/>
            <a:ext cx="1230406" cy="1111623"/>
            <a:chOff x="458007" y="2921667"/>
            <a:chExt cx="1230406" cy="1111623"/>
          </a:xfrm>
        </p:grpSpPr>
        <p:sp>
          <p:nvSpPr>
            <p:cNvPr id="27" name="Circle 1">
              <a:extLst>
                <a:ext uri="{FF2B5EF4-FFF2-40B4-BE49-F238E27FC236}">
                  <a16:creationId xmlns:a16="http://schemas.microsoft.com/office/drawing/2014/main" id="{DD369EC5-2153-4732-BBE8-20568842C34A}"/>
                </a:ext>
              </a:extLst>
            </p:cNvPr>
            <p:cNvSpPr/>
            <p:nvPr/>
          </p:nvSpPr>
          <p:spPr>
            <a:xfrm>
              <a:off x="527747" y="2921667"/>
              <a:ext cx="1111624" cy="1111623"/>
            </a:xfrm>
            <a:prstGeom prst="ellipse">
              <a:avLst/>
            </a:prstGeom>
            <a:solidFill>
              <a:srgbClr val="AF1870"/>
            </a:solidFill>
            <a:ln>
              <a:noFill/>
            </a:ln>
            <a:scene3d>
              <a:camera prst="orthographicFront"/>
              <a:lightRig rig="glow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Value">
              <a:extLst>
                <a:ext uri="{FF2B5EF4-FFF2-40B4-BE49-F238E27FC236}">
                  <a16:creationId xmlns:a16="http://schemas.microsoft.com/office/drawing/2014/main" id="{6B9192BC-264A-483A-ADDC-3F909F5CFF57}"/>
                </a:ext>
              </a:extLst>
            </p:cNvPr>
            <p:cNvSpPr txBox="1"/>
            <p:nvPr/>
          </p:nvSpPr>
          <p:spPr>
            <a:xfrm>
              <a:off x="458007" y="3186873"/>
              <a:ext cx="1230406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Opportunity /Demand</a:t>
              </a:r>
            </a:p>
          </p:txBody>
        </p:sp>
      </p:grp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20EDFDD-7202-413B-B69A-355C344F7401}"/>
              </a:ext>
            </a:extLst>
          </p:cNvPr>
          <p:cNvSpPr/>
          <p:nvPr/>
        </p:nvSpPr>
        <p:spPr>
          <a:xfrm rot="16200000">
            <a:off x="7074776" y="3431689"/>
            <a:ext cx="97935" cy="8778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1A2B7287-01EE-466C-B292-CBE1B9286FAE}"/>
              </a:ext>
            </a:extLst>
          </p:cNvPr>
          <p:cNvSpPr/>
          <p:nvPr/>
        </p:nvSpPr>
        <p:spPr>
          <a:xfrm rot="5400000">
            <a:off x="1912391" y="3436498"/>
            <a:ext cx="95534" cy="784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880A9615-9CCA-4D1B-ABF4-67608751A251}"/>
              </a:ext>
            </a:extLst>
          </p:cNvPr>
          <p:cNvSpPr/>
          <p:nvPr/>
        </p:nvSpPr>
        <p:spPr>
          <a:xfrm rot="16200000">
            <a:off x="1625789" y="3435467"/>
            <a:ext cx="95534" cy="784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A63672-478A-4EAE-AE97-A1FD968EEBB6}"/>
              </a:ext>
            </a:extLst>
          </p:cNvPr>
          <p:cNvSpPr/>
          <p:nvPr/>
        </p:nvSpPr>
        <p:spPr>
          <a:xfrm>
            <a:off x="1987411" y="1422400"/>
            <a:ext cx="5103906" cy="4225365"/>
          </a:xfrm>
          <a:custGeom>
            <a:avLst/>
            <a:gdLst>
              <a:gd name="connsiteX0" fmla="*/ 2557929 w 5103906"/>
              <a:gd name="connsiteY0" fmla="*/ 0 h 4225365"/>
              <a:gd name="connsiteX1" fmla="*/ 5976 w 5103906"/>
              <a:gd name="connsiteY1" fmla="*/ 1249082 h 4225365"/>
              <a:gd name="connsiteX2" fmla="*/ 0 w 5103906"/>
              <a:gd name="connsiteY2" fmla="*/ 2701365 h 4225365"/>
              <a:gd name="connsiteX3" fmla="*/ 2569882 w 5103906"/>
              <a:gd name="connsiteY3" fmla="*/ 4225365 h 4225365"/>
              <a:gd name="connsiteX4" fmla="*/ 5103906 w 5103906"/>
              <a:gd name="connsiteY4" fmla="*/ 2701365 h 4225365"/>
              <a:gd name="connsiteX5" fmla="*/ 5097929 w 5103906"/>
              <a:gd name="connsiteY5" fmla="*/ 1243106 h 4225365"/>
              <a:gd name="connsiteX6" fmla="*/ 2557929 w 5103906"/>
              <a:gd name="connsiteY6" fmla="*/ 0 h 42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906" h="4225365">
                <a:moveTo>
                  <a:pt x="2557929" y="0"/>
                </a:moveTo>
                <a:lnTo>
                  <a:pt x="5976" y="1249082"/>
                </a:lnTo>
                <a:lnTo>
                  <a:pt x="0" y="2701365"/>
                </a:lnTo>
                <a:lnTo>
                  <a:pt x="2569882" y="4225365"/>
                </a:lnTo>
                <a:lnTo>
                  <a:pt x="5103906" y="2701365"/>
                </a:lnTo>
                <a:cubicBezTo>
                  <a:pt x="5101914" y="2215279"/>
                  <a:pt x="5099921" y="1729192"/>
                  <a:pt x="5097929" y="1243106"/>
                </a:cubicBezTo>
                <a:lnTo>
                  <a:pt x="2557929" y="0"/>
                </a:lnTo>
                <a:close/>
              </a:path>
            </a:pathLst>
          </a:custGeom>
          <a:solidFill>
            <a:srgbClr val="A37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450910-E889-4C25-93E3-0A197218D224}"/>
              </a:ext>
            </a:extLst>
          </p:cNvPr>
          <p:cNvSpPr/>
          <p:nvPr/>
        </p:nvSpPr>
        <p:spPr>
          <a:xfrm>
            <a:off x="2844799" y="2142565"/>
            <a:ext cx="3382683" cy="2776070"/>
          </a:xfrm>
          <a:custGeom>
            <a:avLst/>
            <a:gdLst>
              <a:gd name="connsiteX0" fmla="*/ 2557929 w 5103906"/>
              <a:gd name="connsiteY0" fmla="*/ 0 h 4225365"/>
              <a:gd name="connsiteX1" fmla="*/ 5976 w 5103906"/>
              <a:gd name="connsiteY1" fmla="*/ 1249082 h 4225365"/>
              <a:gd name="connsiteX2" fmla="*/ 0 w 5103906"/>
              <a:gd name="connsiteY2" fmla="*/ 2701365 h 4225365"/>
              <a:gd name="connsiteX3" fmla="*/ 2569882 w 5103906"/>
              <a:gd name="connsiteY3" fmla="*/ 4225365 h 4225365"/>
              <a:gd name="connsiteX4" fmla="*/ 5103906 w 5103906"/>
              <a:gd name="connsiteY4" fmla="*/ 2701365 h 4225365"/>
              <a:gd name="connsiteX5" fmla="*/ 5097929 w 5103906"/>
              <a:gd name="connsiteY5" fmla="*/ 1243106 h 4225365"/>
              <a:gd name="connsiteX6" fmla="*/ 2557929 w 5103906"/>
              <a:gd name="connsiteY6" fmla="*/ 0 h 42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906" h="4225365">
                <a:moveTo>
                  <a:pt x="2557929" y="0"/>
                </a:moveTo>
                <a:lnTo>
                  <a:pt x="5976" y="1249082"/>
                </a:lnTo>
                <a:lnTo>
                  <a:pt x="0" y="2701365"/>
                </a:lnTo>
                <a:lnTo>
                  <a:pt x="2569882" y="4225365"/>
                </a:lnTo>
                <a:lnTo>
                  <a:pt x="5103906" y="2701365"/>
                </a:lnTo>
                <a:cubicBezTo>
                  <a:pt x="5101914" y="2215279"/>
                  <a:pt x="5099921" y="1729192"/>
                  <a:pt x="5097929" y="1243106"/>
                </a:cubicBezTo>
                <a:lnTo>
                  <a:pt x="2557929" y="0"/>
                </a:lnTo>
                <a:close/>
              </a:path>
            </a:pathLst>
          </a:custGeom>
          <a:solidFill>
            <a:srgbClr val="662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x">
            <a:extLst>
              <a:ext uri="{FF2B5EF4-FFF2-40B4-BE49-F238E27FC236}">
                <a16:creationId xmlns:a16="http://schemas.microsoft.com/office/drawing/2014/main" id="{069CBFA3-8D7B-4780-9BBA-E31F11C7EA69}"/>
              </a:ext>
            </a:extLst>
          </p:cNvPr>
          <p:cNvSpPr/>
          <p:nvPr/>
        </p:nvSpPr>
        <p:spPr>
          <a:xfrm>
            <a:off x="3476817" y="2668495"/>
            <a:ext cx="2127625" cy="1724211"/>
          </a:xfrm>
          <a:custGeom>
            <a:avLst/>
            <a:gdLst>
              <a:gd name="connsiteX0" fmla="*/ 2557929 w 5103906"/>
              <a:gd name="connsiteY0" fmla="*/ 0 h 4225365"/>
              <a:gd name="connsiteX1" fmla="*/ 5976 w 5103906"/>
              <a:gd name="connsiteY1" fmla="*/ 1249082 h 4225365"/>
              <a:gd name="connsiteX2" fmla="*/ 0 w 5103906"/>
              <a:gd name="connsiteY2" fmla="*/ 2701365 h 4225365"/>
              <a:gd name="connsiteX3" fmla="*/ 2569882 w 5103906"/>
              <a:gd name="connsiteY3" fmla="*/ 4225365 h 4225365"/>
              <a:gd name="connsiteX4" fmla="*/ 5103906 w 5103906"/>
              <a:gd name="connsiteY4" fmla="*/ 2701365 h 4225365"/>
              <a:gd name="connsiteX5" fmla="*/ 5097929 w 5103906"/>
              <a:gd name="connsiteY5" fmla="*/ 1243106 h 4225365"/>
              <a:gd name="connsiteX6" fmla="*/ 2557929 w 5103906"/>
              <a:gd name="connsiteY6" fmla="*/ 0 h 42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906" h="4225365">
                <a:moveTo>
                  <a:pt x="2557929" y="0"/>
                </a:moveTo>
                <a:lnTo>
                  <a:pt x="5976" y="1249082"/>
                </a:lnTo>
                <a:lnTo>
                  <a:pt x="0" y="2701365"/>
                </a:lnTo>
                <a:lnTo>
                  <a:pt x="2569882" y="4225365"/>
                </a:lnTo>
                <a:lnTo>
                  <a:pt x="5103906" y="2701365"/>
                </a:lnTo>
                <a:cubicBezTo>
                  <a:pt x="5101914" y="2215279"/>
                  <a:pt x="5099921" y="1729192"/>
                  <a:pt x="5097929" y="1243106"/>
                </a:cubicBezTo>
                <a:lnTo>
                  <a:pt x="2557929" y="0"/>
                </a:lnTo>
                <a:close/>
              </a:path>
            </a:pathLst>
          </a:custGeom>
          <a:solidFill>
            <a:srgbClr val="AF1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inciples">
            <a:extLst>
              <a:ext uri="{FF2B5EF4-FFF2-40B4-BE49-F238E27FC236}">
                <a16:creationId xmlns:a16="http://schemas.microsoft.com/office/drawing/2014/main" id="{5391E391-DE10-49EF-ABB8-B06009DA5436}"/>
              </a:ext>
            </a:extLst>
          </p:cNvPr>
          <p:cNvSpPr txBox="1"/>
          <p:nvPr/>
        </p:nvSpPr>
        <p:spPr>
          <a:xfrm>
            <a:off x="3722948" y="1790346"/>
            <a:ext cx="1663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Guiding Principles</a:t>
            </a:r>
          </a:p>
        </p:txBody>
      </p:sp>
      <p:sp>
        <p:nvSpPr>
          <p:cNvPr id="11" name="Continual">
            <a:extLst>
              <a:ext uri="{FF2B5EF4-FFF2-40B4-BE49-F238E27FC236}">
                <a16:creationId xmlns:a16="http://schemas.microsoft.com/office/drawing/2014/main" id="{174AAC26-D4CC-43A9-B750-108958F0E08A}"/>
              </a:ext>
            </a:extLst>
          </p:cNvPr>
          <p:cNvSpPr txBox="1"/>
          <p:nvPr/>
        </p:nvSpPr>
        <p:spPr>
          <a:xfrm>
            <a:off x="3859305" y="4918634"/>
            <a:ext cx="1394484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600" dirty="0">
                <a:solidFill>
                  <a:schemeClr val="bg1"/>
                </a:solidFill>
              </a:rPr>
              <a:t>Continual Improvement</a:t>
            </a:r>
          </a:p>
        </p:txBody>
      </p:sp>
      <p:sp>
        <p:nvSpPr>
          <p:cNvPr id="12" name="Practices">
            <a:extLst>
              <a:ext uri="{FF2B5EF4-FFF2-40B4-BE49-F238E27FC236}">
                <a16:creationId xmlns:a16="http://schemas.microsoft.com/office/drawing/2014/main" id="{03B6D679-E6C0-45B6-9022-0479AE7AFA7D}"/>
              </a:ext>
            </a:extLst>
          </p:cNvPr>
          <p:cNvSpPr txBox="1"/>
          <p:nvPr/>
        </p:nvSpPr>
        <p:spPr>
          <a:xfrm>
            <a:off x="4049689" y="4367150"/>
            <a:ext cx="1019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Practices</a:t>
            </a:r>
          </a:p>
        </p:txBody>
      </p:sp>
      <p:sp>
        <p:nvSpPr>
          <p:cNvPr id="13" name="Governance">
            <a:extLst>
              <a:ext uri="{FF2B5EF4-FFF2-40B4-BE49-F238E27FC236}">
                <a16:creationId xmlns:a16="http://schemas.microsoft.com/office/drawing/2014/main" id="{047E4AAD-C5D4-4AE6-9EE1-A6802DA024A5}"/>
              </a:ext>
            </a:extLst>
          </p:cNvPr>
          <p:cNvSpPr txBox="1"/>
          <p:nvPr/>
        </p:nvSpPr>
        <p:spPr>
          <a:xfrm>
            <a:off x="3924420" y="2357246"/>
            <a:ext cx="1237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Governance</a:t>
            </a:r>
          </a:p>
        </p:txBody>
      </p:sp>
      <p:sp>
        <p:nvSpPr>
          <p:cNvPr id="16" name="SVC">
            <a:extLst>
              <a:ext uri="{FF2B5EF4-FFF2-40B4-BE49-F238E27FC236}">
                <a16:creationId xmlns:a16="http://schemas.microsoft.com/office/drawing/2014/main" id="{D8F41C09-E0B7-4F76-B2A4-8211534CE1BF}"/>
              </a:ext>
            </a:extLst>
          </p:cNvPr>
          <p:cNvSpPr txBox="1"/>
          <p:nvPr/>
        </p:nvSpPr>
        <p:spPr>
          <a:xfrm>
            <a:off x="3571162" y="3294034"/>
            <a:ext cx="1954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Value Chain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6DA44F-5F2F-420A-AD40-54ED05A64695}"/>
              </a:ext>
            </a:extLst>
          </p:cNvPr>
          <p:cNvSpPr txBox="1"/>
          <p:nvPr/>
        </p:nvSpPr>
        <p:spPr>
          <a:xfrm>
            <a:off x="524108" y="735980"/>
            <a:ext cx="2765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215B"/>
                </a:solidFill>
              </a:rPr>
              <a:t>SERVICE VALUE SYSTEM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A72106-9391-4E59-AAFC-2120E586ACE8}"/>
              </a:ext>
            </a:extLst>
          </p:cNvPr>
          <p:cNvSpPr/>
          <p:nvPr/>
        </p:nvSpPr>
        <p:spPr>
          <a:xfrm>
            <a:off x="-1" y="637916"/>
            <a:ext cx="669073" cy="613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7A4AD6-E956-4FCC-8525-3814026AD2D1}"/>
              </a:ext>
            </a:extLst>
          </p:cNvPr>
          <p:cNvSpPr/>
          <p:nvPr/>
        </p:nvSpPr>
        <p:spPr>
          <a:xfrm>
            <a:off x="5603081" y="3429655"/>
            <a:ext cx="626270" cy="91702"/>
          </a:xfrm>
          <a:prstGeom prst="rect">
            <a:avLst/>
          </a:prstGeom>
          <a:solidFill>
            <a:srgbClr val="A37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99">
            <a:extLst>
              <a:ext uri="{FF2B5EF4-FFF2-40B4-BE49-F238E27FC236}">
                <a16:creationId xmlns:a16="http://schemas.microsoft.com/office/drawing/2014/main" id="{E19C68FD-076D-4BD2-8351-FA1B2A882EC8}"/>
              </a:ext>
            </a:extLst>
          </p:cNvPr>
          <p:cNvSpPr/>
          <p:nvPr/>
        </p:nvSpPr>
        <p:spPr>
          <a:xfrm>
            <a:off x="2829018" y="3429655"/>
            <a:ext cx="651200" cy="91702"/>
          </a:xfrm>
          <a:prstGeom prst="rect">
            <a:avLst/>
          </a:prstGeom>
          <a:solidFill>
            <a:srgbClr val="A37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96B80DC-1E30-4A18-8902-71F0FF0A07EA}"/>
              </a:ext>
            </a:extLst>
          </p:cNvPr>
          <p:cNvCxnSpPr>
            <a:cxnSpLocks/>
          </p:cNvCxnSpPr>
          <p:nvPr/>
        </p:nvCxnSpPr>
        <p:spPr>
          <a:xfrm>
            <a:off x="5601683" y="3472908"/>
            <a:ext cx="1880859" cy="754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3" name="!!Group 14">
            <a:extLst>
              <a:ext uri="{FF2B5EF4-FFF2-40B4-BE49-F238E27FC236}">
                <a16:creationId xmlns:a16="http://schemas.microsoft.com/office/drawing/2014/main" id="{568CEF54-3172-4710-A3B8-CBA31E984000}"/>
              </a:ext>
            </a:extLst>
          </p:cNvPr>
          <p:cNvGrpSpPr/>
          <p:nvPr/>
        </p:nvGrpSpPr>
        <p:grpSpPr>
          <a:xfrm>
            <a:off x="7482542" y="2916518"/>
            <a:ext cx="1111624" cy="1111623"/>
            <a:chOff x="7482542" y="2916518"/>
            <a:chExt cx="1111624" cy="1111623"/>
          </a:xfrm>
        </p:grpSpPr>
        <p:sp>
          <p:nvSpPr>
            <p:cNvPr id="24" name="Circle 1">
              <a:extLst>
                <a:ext uri="{FF2B5EF4-FFF2-40B4-BE49-F238E27FC236}">
                  <a16:creationId xmlns:a16="http://schemas.microsoft.com/office/drawing/2014/main" id="{C5B71C64-7811-47C5-82D9-01F680AABD60}"/>
                </a:ext>
              </a:extLst>
            </p:cNvPr>
            <p:cNvSpPr/>
            <p:nvPr/>
          </p:nvSpPr>
          <p:spPr>
            <a:xfrm>
              <a:off x="7482542" y="2916518"/>
              <a:ext cx="1111624" cy="1111623"/>
            </a:xfrm>
            <a:prstGeom prst="ellipse">
              <a:avLst/>
            </a:prstGeom>
            <a:solidFill>
              <a:srgbClr val="AF1870"/>
            </a:solidFill>
            <a:ln>
              <a:noFill/>
            </a:ln>
            <a:scene3d>
              <a:camera prst="orthographicFront"/>
              <a:lightRig rig="glow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Value">
              <a:extLst>
                <a:ext uri="{FF2B5EF4-FFF2-40B4-BE49-F238E27FC236}">
                  <a16:creationId xmlns:a16="http://schemas.microsoft.com/office/drawing/2014/main" id="{AABA1282-6DEF-43D2-BFE0-0CCB82A0BCA8}"/>
                </a:ext>
              </a:extLst>
            </p:cNvPr>
            <p:cNvSpPr txBox="1"/>
            <p:nvPr/>
          </p:nvSpPr>
          <p:spPr>
            <a:xfrm>
              <a:off x="7688640" y="3311113"/>
              <a:ext cx="6843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</a:t>
              </a:r>
            </a:p>
          </p:txBody>
        </p:sp>
      </p:grpSp>
      <p:cxnSp>
        <p:nvCxnSpPr>
          <p:cNvPr id="36" name="Straight Arrow">
            <a:extLst>
              <a:ext uri="{FF2B5EF4-FFF2-40B4-BE49-F238E27FC236}">
                <a16:creationId xmlns:a16="http://schemas.microsoft.com/office/drawing/2014/main" id="{C9CA2A45-933F-48C1-A6EE-08C38DB76BC0}"/>
              </a:ext>
            </a:extLst>
          </p:cNvPr>
          <p:cNvCxnSpPr>
            <a:cxnSpLocks/>
          </p:cNvCxnSpPr>
          <p:nvPr/>
        </p:nvCxnSpPr>
        <p:spPr>
          <a:xfrm>
            <a:off x="1557338" y="3475506"/>
            <a:ext cx="1922880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6" name="!!Group 17">
            <a:extLst>
              <a:ext uri="{FF2B5EF4-FFF2-40B4-BE49-F238E27FC236}">
                <a16:creationId xmlns:a16="http://schemas.microsoft.com/office/drawing/2014/main" id="{CE424434-09CA-4DA9-B66F-11E368C8A5E1}"/>
              </a:ext>
            </a:extLst>
          </p:cNvPr>
          <p:cNvGrpSpPr/>
          <p:nvPr/>
        </p:nvGrpSpPr>
        <p:grpSpPr>
          <a:xfrm>
            <a:off x="458007" y="2921667"/>
            <a:ext cx="1230406" cy="1111623"/>
            <a:chOff x="458007" y="2921667"/>
            <a:chExt cx="1230406" cy="1111623"/>
          </a:xfrm>
        </p:grpSpPr>
        <p:sp>
          <p:nvSpPr>
            <p:cNvPr id="27" name="Circle 1">
              <a:extLst>
                <a:ext uri="{FF2B5EF4-FFF2-40B4-BE49-F238E27FC236}">
                  <a16:creationId xmlns:a16="http://schemas.microsoft.com/office/drawing/2014/main" id="{DD369EC5-2153-4732-BBE8-20568842C34A}"/>
                </a:ext>
              </a:extLst>
            </p:cNvPr>
            <p:cNvSpPr/>
            <p:nvPr/>
          </p:nvSpPr>
          <p:spPr>
            <a:xfrm>
              <a:off x="527747" y="2921667"/>
              <a:ext cx="1111624" cy="1111623"/>
            </a:xfrm>
            <a:prstGeom prst="ellipse">
              <a:avLst/>
            </a:prstGeom>
            <a:solidFill>
              <a:srgbClr val="AF1870"/>
            </a:solidFill>
            <a:ln>
              <a:noFill/>
            </a:ln>
            <a:scene3d>
              <a:camera prst="orthographicFront"/>
              <a:lightRig rig="glow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Value">
              <a:extLst>
                <a:ext uri="{FF2B5EF4-FFF2-40B4-BE49-F238E27FC236}">
                  <a16:creationId xmlns:a16="http://schemas.microsoft.com/office/drawing/2014/main" id="{6B9192BC-264A-483A-ADDC-3F909F5CFF57}"/>
                </a:ext>
              </a:extLst>
            </p:cNvPr>
            <p:cNvSpPr txBox="1"/>
            <p:nvPr/>
          </p:nvSpPr>
          <p:spPr>
            <a:xfrm>
              <a:off x="458007" y="3186873"/>
              <a:ext cx="1230406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Opportunity /Demand</a:t>
              </a:r>
            </a:p>
          </p:txBody>
        </p:sp>
      </p:grp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20EDFDD-7202-413B-B69A-355C344F7401}"/>
              </a:ext>
            </a:extLst>
          </p:cNvPr>
          <p:cNvSpPr/>
          <p:nvPr/>
        </p:nvSpPr>
        <p:spPr>
          <a:xfrm rot="16200000">
            <a:off x="7074776" y="3431689"/>
            <a:ext cx="97935" cy="8778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1A2B7287-01EE-466C-B292-CBE1B9286FAE}"/>
              </a:ext>
            </a:extLst>
          </p:cNvPr>
          <p:cNvSpPr/>
          <p:nvPr/>
        </p:nvSpPr>
        <p:spPr>
          <a:xfrm rot="5400000">
            <a:off x="1912391" y="3436498"/>
            <a:ext cx="95534" cy="784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880A9615-9CCA-4D1B-ABF4-67608751A251}"/>
              </a:ext>
            </a:extLst>
          </p:cNvPr>
          <p:cNvSpPr/>
          <p:nvPr/>
        </p:nvSpPr>
        <p:spPr>
          <a:xfrm rot="16200000">
            <a:off x="1625789" y="3435467"/>
            <a:ext cx="95534" cy="784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!!Chain">
            <a:extLst>
              <a:ext uri="{FF2B5EF4-FFF2-40B4-BE49-F238E27FC236}">
                <a16:creationId xmlns:a16="http://schemas.microsoft.com/office/drawing/2014/main" id="{9546902F-694D-440A-81D7-FD95909A729F}"/>
              </a:ext>
            </a:extLst>
          </p:cNvPr>
          <p:cNvSpPr/>
          <p:nvPr/>
        </p:nvSpPr>
        <p:spPr>
          <a:xfrm>
            <a:off x="3467100" y="2664619"/>
            <a:ext cx="2139156" cy="1726406"/>
          </a:xfrm>
          <a:custGeom>
            <a:avLst/>
            <a:gdLst>
              <a:gd name="connsiteX0" fmla="*/ 0 w 2866030"/>
              <a:gd name="connsiteY0" fmla="*/ 699448 h 2374711"/>
              <a:gd name="connsiteX1" fmla="*/ 1433015 w 2866030"/>
              <a:gd name="connsiteY1" fmla="*/ 0 h 2374711"/>
              <a:gd name="connsiteX2" fmla="*/ 2866030 w 2866030"/>
              <a:gd name="connsiteY2" fmla="*/ 699448 h 2374711"/>
              <a:gd name="connsiteX3" fmla="*/ 2866030 w 2866030"/>
              <a:gd name="connsiteY3" fmla="*/ 1521726 h 2374711"/>
              <a:gd name="connsiteX4" fmla="*/ 1446663 w 2866030"/>
              <a:gd name="connsiteY4" fmla="*/ 2374711 h 2374711"/>
              <a:gd name="connsiteX5" fmla="*/ 3412 w 2866030"/>
              <a:gd name="connsiteY5" fmla="*/ 1528550 h 2374711"/>
              <a:gd name="connsiteX6" fmla="*/ 0 w 2866030"/>
              <a:gd name="connsiteY6" fmla="*/ 699448 h 237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030" h="2374711">
                <a:moveTo>
                  <a:pt x="0" y="699448"/>
                </a:moveTo>
                <a:lnTo>
                  <a:pt x="1433015" y="0"/>
                </a:lnTo>
                <a:lnTo>
                  <a:pt x="2866030" y="699448"/>
                </a:lnTo>
                <a:lnTo>
                  <a:pt x="2866030" y="1521726"/>
                </a:lnTo>
                <a:lnTo>
                  <a:pt x="1446663" y="2374711"/>
                </a:lnTo>
                <a:lnTo>
                  <a:pt x="3412" y="1528550"/>
                </a:lnTo>
                <a:cubicBezTo>
                  <a:pt x="2275" y="1252183"/>
                  <a:pt x="1137" y="975815"/>
                  <a:pt x="0" y="699448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inual">
            <a:extLst>
              <a:ext uri="{FF2B5EF4-FFF2-40B4-BE49-F238E27FC236}">
                <a16:creationId xmlns:a16="http://schemas.microsoft.com/office/drawing/2014/main" id="{9C7C4136-D68D-4AEE-BA12-589B31708820}"/>
              </a:ext>
            </a:extLst>
          </p:cNvPr>
          <p:cNvSpPr txBox="1"/>
          <p:nvPr/>
        </p:nvSpPr>
        <p:spPr>
          <a:xfrm>
            <a:off x="3859305" y="4918634"/>
            <a:ext cx="1394484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600" dirty="0">
                <a:solidFill>
                  <a:schemeClr val="bg1"/>
                </a:solidFill>
              </a:rPr>
              <a:t>Continual Improvement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66C71742-6F28-41ED-814E-6D0F0E00682C}"/>
              </a:ext>
            </a:extLst>
          </p:cNvPr>
          <p:cNvSpPr/>
          <p:nvPr/>
        </p:nvSpPr>
        <p:spPr>
          <a:xfrm>
            <a:off x="4023881" y="3857624"/>
            <a:ext cx="1738744" cy="685801"/>
          </a:xfrm>
          <a:prstGeom prst="arc">
            <a:avLst>
              <a:gd name="adj1" fmla="val 19878490"/>
              <a:gd name="adj2" fmla="val 4366706"/>
            </a:avLst>
          </a:prstGeom>
          <a:ln w="825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AEFEC549-5D33-4F7B-8EBA-EBD93D0D2A5A}"/>
              </a:ext>
            </a:extLst>
          </p:cNvPr>
          <p:cNvSpPr/>
          <p:nvPr/>
        </p:nvSpPr>
        <p:spPr>
          <a:xfrm flipH="1">
            <a:off x="3322034" y="3857624"/>
            <a:ext cx="1698925" cy="685801"/>
          </a:xfrm>
          <a:prstGeom prst="arc">
            <a:avLst>
              <a:gd name="adj1" fmla="val 19862542"/>
              <a:gd name="adj2" fmla="val 4718164"/>
            </a:avLst>
          </a:prstGeom>
          <a:ln w="825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1.11111E-6 L 0.00034 -0.0326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64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decel="5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0.00069 -0.133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669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mph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31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43" grpId="0" animBg="1"/>
      <p:bldP spid="30" grpId="0"/>
      <p:bldP spid="30" grpId="1"/>
      <p:bldP spid="30" grpId="2"/>
      <p:bldP spid="30" grpId="3"/>
      <p:bldP spid="30" grpId="4"/>
      <p:bldP spid="30" grpId="5"/>
      <p:bldP spid="3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CF5680-C942-47DD-BF10-4EBD6E1FEABF}"/>
              </a:ext>
            </a:extLst>
          </p:cNvPr>
          <p:cNvSpPr txBox="1"/>
          <p:nvPr/>
        </p:nvSpPr>
        <p:spPr>
          <a:xfrm>
            <a:off x="524108" y="735980"/>
            <a:ext cx="2765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215B"/>
                </a:solidFill>
              </a:rPr>
              <a:t>SERVICE VALUE SYSTEM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30F7BA-959E-4F6A-969D-3EFFEF968B38}"/>
              </a:ext>
            </a:extLst>
          </p:cNvPr>
          <p:cNvSpPr/>
          <p:nvPr/>
        </p:nvSpPr>
        <p:spPr>
          <a:xfrm>
            <a:off x="-1" y="637916"/>
            <a:ext cx="669073" cy="613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765E8-79F4-4FE9-A6B4-B7950368D6E0}"/>
              </a:ext>
            </a:extLst>
          </p:cNvPr>
          <p:cNvSpPr txBox="1"/>
          <p:nvPr/>
        </p:nvSpPr>
        <p:spPr>
          <a:xfrm>
            <a:off x="454440" y="731626"/>
            <a:ext cx="2765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215B"/>
                </a:solidFill>
              </a:rPr>
              <a:t>SERVICE VALUE CHAIN</a:t>
            </a:r>
          </a:p>
        </p:txBody>
      </p:sp>
      <p:grpSp>
        <p:nvGrpSpPr>
          <p:cNvPr id="15" name="!!Group 14">
            <a:extLst>
              <a:ext uri="{FF2B5EF4-FFF2-40B4-BE49-F238E27FC236}">
                <a16:creationId xmlns:a16="http://schemas.microsoft.com/office/drawing/2014/main" id="{5AEDCFB1-5A98-4ED0-97D8-086DDB764169}"/>
              </a:ext>
            </a:extLst>
          </p:cNvPr>
          <p:cNvGrpSpPr/>
          <p:nvPr/>
        </p:nvGrpSpPr>
        <p:grpSpPr>
          <a:xfrm>
            <a:off x="7912780" y="3070323"/>
            <a:ext cx="868036" cy="866378"/>
            <a:chOff x="7482542" y="2916518"/>
            <a:chExt cx="1111624" cy="1111623"/>
          </a:xfrm>
          <a:solidFill>
            <a:srgbClr val="8B2C5C"/>
          </a:solidFill>
        </p:grpSpPr>
        <p:sp>
          <p:nvSpPr>
            <p:cNvPr id="16" name="Circle 1">
              <a:extLst>
                <a:ext uri="{FF2B5EF4-FFF2-40B4-BE49-F238E27FC236}">
                  <a16:creationId xmlns:a16="http://schemas.microsoft.com/office/drawing/2014/main" id="{713E345F-F3BD-4DFA-975A-884794610E70}"/>
                </a:ext>
              </a:extLst>
            </p:cNvPr>
            <p:cNvSpPr/>
            <p:nvPr/>
          </p:nvSpPr>
          <p:spPr>
            <a:xfrm>
              <a:off x="7482542" y="2916518"/>
              <a:ext cx="1111624" cy="1111623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glow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Value">
              <a:extLst>
                <a:ext uri="{FF2B5EF4-FFF2-40B4-BE49-F238E27FC236}">
                  <a16:creationId xmlns:a16="http://schemas.microsoft.com/office/drawing/2014/main" id="{7BE133B5-4BCC-4490-92F3-DF573CC4CBE9}"/>
                </a:ext>
              </a:extLst>
            </p:cNvPr>
            <p:cNvSpPr txBox="1"/>
            <p:nvPr/>
          </p:nvSpPr>
          <p:spPr>
            <a:xfrm>
              <a:off x="7622392" y="3241711"/>
              <a:ext cx="879413" cy="43438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</a:t>
              </a:r>
            </a:p>
          </p:txBody>
        </p:sp>
      </p:grpSp>
      <p:grpSp>
        <p:nvGrpSpPr>
          <p:cNvPr id="18" name="!!Group 17">
            <a:extLst>
              <a:ext uri="{FF2B5EF4-FFF2-40B4-BE49-F238E27FC236}">
                <a16:creationId xmlns:a16="http://schemas.microsoft.com/office/drawing/2014/main" id="{2FC30A28-8353-467E-B6F3-05F9718C7D43}"/>
              </a:ext>
            </a:extLst>
          </p:cNvPr>
          <p:cNvGrpSpPr/>
          <p:nvPr/>
        </p:nvGrpSpPr>
        <p:grpSpPr>
          <a:xfrm>
            <a:off x="398766" y="3062596"/>
            <a:ext cx="961244" cy="875763"/>
            <a:chOff x="464603" y="2921667"/>
            <a:chExt cx="1230406" cy="1111623"/>
          </a:xfrm>
          <a:solidFill>
            <a:srgbClr val="8B2C5C"/>
          </a:solidFill>
        </p:grpSpPr>
        <p:sp>
          <p:nvSpPr>
            <p:cNvPr id="19" name="Circle 1">
              <a:extLst>
                <a:ext uri="{FF2B5EF4-FFF2-40B4-BE49-F238E27FC236}">
                  <a16:creationId xmlns:a16="http://schemas.microsoft.com/office/drawing/2014/main" id="{A3C891BA-A033-4783-9438-543202331360}"/>
                </a:ext>
              </a:extLst>
            </p:cNvPr>
            <p:cNvSpPr/>
            <p:nvPr/>
          </p:nvSpPr>
          <p:spPr>
            <a:xfrm>
              <a:off x="527747" y="2921667"/>
              <a:ext cx="1111624" cy="1111623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glow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Value">
              <a:extLst>
                <a:ext uri="{FF2B5EF4-FFF2-40B4-BE49-F238E27FC236}">
                  <a16:creationId xmlns:a16="http://schemas.microsoft.com/office/drawing/2014/main" id="{A456214E-6F4D-4676-8C03-B8349DD5C323}"/>
                </a:ext>
              </a:extLst>
            </p:cNvPr>
            <p:cNvSpPr txBox="1"/>
            <p:nvPr/>
          </p:nvSpPr>
          <p:spPr>
            <a:xfrm>
              <a:off x="464603" y="3255131"/>
              <a:ext cx="1230406" cy="427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Demand</a:t>
              </a:r>
            </a:p>
          </p:txBody>
        </p:sp>
      </p:grpSp>
      <p:sp>
        <p:nvSpPr>
          <p:cNvPr id="22" name="!!Chain">
            <a:extLst>
              <a:ext uri="{FF2B5EF4-FFF2-40B4-BE49-F238E27FC236}">
                <a16:creationId xmlns:a16="http://schemas.microsoft.com/office/drawing/2014/main" id="{7E1F736D-2618-4347-9887-58D3F8742833}"/>
              </a:ext>
            </a:extLst>
          </p:cNvPr>
          <p:cNvSpPr/>
          <p:nvPr/>
        </p:nvSpPr>
        <p:spPr>
          <a:xfrm>
            <a:off x="1791730" y="1240221"/>
            <a:ext cx="5649594" cy="4653951"/>
          </a:xfrm>
          <a:custGeom>
            <a:avLst/>
            <a:gdLst>
              <a:gd name="connsiteX0" fmla="*/ 0 w 2866030"/>
              <a:gd name="connsiteY0" fmla="*/ 699448 h 2374711"/>
              <a:gd name="connsiteX1" fmla="*/ 1433015 w 2866030"/>
              <a:gd name="connsiteY1" fmla="*/ 0 h 2374711"/>
              <a:gd name="connsiteX2" fmla="*/ 2866030 w 2866030"/>
              <a:gd name="connsiteY2" fmla="*/ 699448 h 2374711"/>
              <a:gd name="connsiteX3" fmla="*/ 2866030 w 2866030"/>
              <a:gd name="connsiteY3" fmla="*/ 1521726 h 2374711"/>
              <a:gd name="connsiteX4" fmla="*/ 1446663 w 2866030"/>
              <a:gd name="connsiteY4" fmla="*/ 2374711 h 2374711"/>
              <a:gd name="connsiteX5" fmla="*/ 3412 w 2866030"/>
              <a:gd name="connsiteY5" fmla="*/ 1528550 h 2374711"/>
              <a:gd name="connsiteX6" fmla="*/ 0 w 2866030"/>
              <a:gd name="connsiteY6" fmla="*/ 699448 h 237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6030" h="2374711">
                <a:moveTo>
                  <a:pt x="0" y="699448"/>
                </a:moveTo>
                <a:lnTo>
                  <a:pt x="1433015" y="0"/>
                </a:lnTo>
                <a:lnTo>
                  <a:pt x="2866030" y="699448"/>
                </a:lnTo>
                <a:lnTo>
                  <a:pt x="2866030" y="1521726"/>
                </a:lnTo>
                <a:lnTo>
                  <a:pt x="1446663" y="2374711"/>
                </a:lnTo>
                <a:lnTo>
                  <a:pt x="3412" y="1528550"/>
                </a:lnTo>
                <a:cubicBezTo>
                  <a:pt x="2275" y="1252183"/>
                  <a:pt x="1137" y="975815"/>
                  <a:pt x="0" y="699448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2C95AB0-FB5A-4C5E-B8B0-11F81967BAAA}"/>
              </a:ext>
            </a:extLst>
          </p:cNvPr>
          <p:cNvCxnSpPr>
            <a:cxnSpLocks/>
          </p:cNvCxnSpPr>
          <p:nvPr/>
        </p:nvCxnSpPr>
        <p:spPr>
          <a:xfrm>
            <a:off x="7511768" y="3501290"/>
            <a:ext cx="341916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22D7F63-8DEF-460D-914D-51050E49B517}"/>
              </a:ext>
            </a:extLst>
          </p:cNvPr>
          <p:cNvSpPr/>
          <p:nvPr/>
        </p:nvSpPr>
        <p:spPr>
          <a:xfrm>
            <a:off x="2943142" y="3423002"/>
            <a:ext cx="226600" cy="162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392BAB-18EE-4860-AE11-DBACF5A66B7C}"/>
              </a:ext>
            </a:extLst>
          </p:cNvPr>
          <p:cNvSpPr/>
          <p:nvPr/>
        </p:nvSpPr>
        <p:spPr>
          <a:xfrm>
            <a:off x="6086225" y="3412338"/>
            <a:ext cx="194610" cy="183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880443-B68E-47AA-9F1A-8C2A0BE0C7FF}"/>
              </a:ext>
            </a:extLst>
          </p:cNvPr>
          <p:cNvCxnSpPr/>
          <p:nvPr/>
        </p:nvCxnSpPr>
        <p:spPr>
          <a:xfrm>
            <a:off x="8355330" y="3977640"/>
            <a:ext cx="0" cy="2286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8B686A-E7D9-4830-9315-7B1FDF081671}"/>
              </a:ext>
            </a:extLst>
          </p:cNvPr>
          <p:cNvCxnSpPr/>
          <p:nvPr/>
        </p:nvCxnSpPr>
        <p:spPr>
          <a:xfrm flipH="1">
            <a:off x="4640580" y="4206240"/>
            <a:ext cx="3714750" cy="218313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98479BF-7D75-48C7-8697-65B07A88B57F}"/>
              </a:ext>
            </a:extLst>
          </p:cNvPr>
          <p:cNvCxnSpPr/>
          <p:nvPr/>
        </p:nvCxnSpPr>
        <p:spPr>
          <a:xfrm flipH="1" flipV="1">
            <a:off x="880110" y="4217670"/>
            <a:ext cx="3760470" cy="217170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2C9FB1E-A03F-4B4E-9FC7-5039B7CF18CF}"/>
              </a:ext>
            </a:extLst>
          </p:cNvPr>
          <p:cNvCxnSpPr>
            <a:cxnSpLocks/>
            <a:endCxn id="19" idx="4"/>
          </p:cNvCxnSpPr>
          <p:nvPr/>
        </p:nvCxnSpPr>
        <p:spPr>
          <a:xfrm flipV="1">
            <a:off x="880110" y="3938359"/>
            <a:ext cx="2211" cy="290742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94566B2-72AD-4096-BE3B-F17D9A20FBEA}"/>
              </a:ext>
            </a:extLst>
          </p:cNvPr>
          <p:cNvCxnSpPr>
            <a:cxnSpLocks/>
          </p:cNvCxnSpPr>
          <p:nvPr/>
        </p:nvCxnSpPr>
        <p:spPr>
          <a:xfrm>
            <a:off x="1390018" y="3511800"/>
            <a:ext cx="341916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0FDA44E-B837-4013-8E05-9E067B9E5E23}"/>
              </a:ext>
            </a:extLst>
          </p:cNvPr>
          <p:cNvCxnSpPr>
            <a:cxnSpLocks/>
          </p:cNvCxnSpPr>
          <p:nvPr/>
        </p:nvCxnSpPr>
        <p:spPr>
          <a:xfrm>
            <a:off x="6084094" y="3503672"/>
            <a:ext cx="198918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lg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91F4C14-1D7B-42D1-BFE8-ACCB98C4D8F0}"/>
              </a:ext>
            </a:extLst>
          </p:cNvPr>
          <p:cNvCxnSpPr>
            <a:cxnSpLocks/>
          </p:cNvCxnSpPr>
          <p:nvPr/>
        </p:nvCxnSpPr>
        <p:spPr>
          <a:xfrm>
            <a:off x="2957830" y="3505894"/>
            <a:ext cx="203680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A211C214-61CC-4E07-8A58-2F8F88E934F0}"/>
              </a:ext>
            </a:extLst>
          </p:cNvPr>
          <p:cNvSpPr/>
          <p:nvPr/>
        </p:nvSpPr>
        <p:spPr>
          <a:xfrm rot="10800000">
            <a:off x="8294489" y="3951093"/>
            <a:ext cx="119063" cy="7262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D01A5DED-7274-4969-B459-84397336EC5A}"/>
              </a:ext>
            </a:extLst>
          </p:cNvPr>
          <p:cNvSpPr/>
          <p:nvPr/>
        </p:nvSpPr>
        <p:spPr>
          <a:xfrm rot="14403159">
            <a:off x="7464769" y="4662411"/>
            <a:ext cx="116969" cy="7416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74EF0FEA-ED21-45E6-B8E4-5AAA95BAC8A3}"/>
              </a:ext>
            </a:extLst>
          </p:cNvPr>
          <p:cNvSpPr/>
          <p:nvPr/>
        </p:nvSpPr>
        <p:spPr>
          <a:xfrm rot="14403159">
            <a:off x="6551864" y="5197942"/>
            <a:ext cx="119063" cy="7262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60E62881-79AB-4CE5-95D7-61DDE0B4B741}"/>
              </a:ext>
            </a:extLst>
          </p:cNvPr>
          <p:cNvSpPr/>
          <p:nvPr/>
        </p:nvSpPr>
        <p:spPr>
          <a:xfrm rot="14403159">
            <a:off x="5594128" y="5752650"/>
            <a:ext cx="119063" cy="7262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2F515B76-EDC9-4AF7-A7EF-770DDA6D584F}"/>
              </a:ext>
            </a:extLst>
          </p:cNvPr>
          <p:cNvSpPr/>
          <p:nvPr/>
        </p:nvSpPr>
        <p:spPr>
          <a:xfrm rot="18138459">
            <a:off x="3484362" y="5710037"/>
            <a:ext cx="119063" cy="7262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FCC9203B-A994-4CCB-A1F1-50A0F8714BED}"/>
              </a:ext>
            </a:extLst>
          </p:cNvPr>
          <p:cNvSpPr/>
          <p:nvPr/>
        </p:nvSpPr>
        <p:spPr>
          <a:xfrm rot="18138459">
            <a:off x="2600298" y="5202999"/>
            <a:ext cx="119063" cy="7262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E12877B9-CB84-4B2C-B016-4D2D69D7C160}"/>
              </a:ext>
            </a:extLst>
          </p:cNvPr>
          <p:cNvSpPr/>
          <p:nvPr/>
        </p:nvSpPr>
        <p:spPr>
          <a:xfrm rot="18138459">
            <a:off x="1646896" y="4643958"/>
            <a:ext cx="119063" cy="7262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Value">
            <a:extLst>
              <a:ext uri="{FF2B5EF4-FFF2-40B4-BE49-F238E27FC236}">
                <a16:creationId xmlns:a16="http://schemas.microsoft.com/office/drawing/2014/main" id="{1FC4BBA9-C14A-4B70-B4BD-BD91D79F9A79}"/>
              </a:ext>
            </a:extLst>
          </p:cNvPr>
          <p:cNvSpPr txBox="1"/>
          <p:nvPr/>
        </p:nvSpPr>
        <p:spPr>
          <a:xfrm>
            <a:off x="3176338" y="3602792"/>
            <a:ext cx="1437488" cy="3103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700" b="1" dirty="0">
                <a:solidFill>
                  <a:srgbClr val="A92E6C"/>
                </a:solidFill>
                <a:effectLst>
                  <a:glow rad="635000">
                    <a:srgbClr val="A92E6C"/>
                  </a:glow>
                </a:effectLst>
                <a:latin typeface="Source Sans Pro Semibold" panose="020B0603030403020204" pitchFamily="34" charset="0"/>
                <a:ea typeface="Source Sans Pro Semibold" panose="020B0603030403020204" pitchFamily="34" charset="0"/>
                <a:cs typeface="Tahoma" panose="020B0604030504040204" pitchFamily="34" charset="0"/>
              </a:rPr>
              <a:t>Obtain/build</a:t>
            </a:r>
          </a:p>
        </p:txBody>
      </p:sp>
      <p:sp>
        <p:nvSpPr>
          <p:cNvPr id="38" name="Value">
            <a:extLst>
              <a:ext uri="{FF2B5EF4-FFF2-40B4-BE49-F238E27FC236}">
                <a16:creationId xmlns:a16="http://schemas.microsoft.com/office/drawing/2014/main" id="{31C4AC1F-7CEF-4FE0-91CF-287B81ADD720}"/>
              </a:ext>
            </a:extLst>
          </p:cNvPr>
          <p:cNvSpPr txBox="1"/>
          <p:nvPr/>
        </p:nvSpPr>
        <p:spPr>
          <a:xfrm>
            <a:off x="4864784" y="3601073"/>
            <a:ext cx="1087181" cy="530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750" b="1" dirty="0">
                <a:solidFill>
                  <a:srgbClr val="8B2C5C"/>
                </a:solidFill>
                <a:effectLst>
                  <a:glow rad="889000">
                    <a:srgbClr val="8B2C5C"/>
                  </a:glow>
                </a:effectLst>
                <a:latin typeface="Source Sans Pro Semibold" panose="020B0603030403020204" pitchFamily="34" charset="0"/>
                <a:ea typeface="Source Sans Pro Semibold" panose="020B0603030403020204" pitchFamily="34" charset="0"/>
                <a:cs typeface="Tahoma" panose="020B0604030504040204" pitchFamily="34" charset="0"/>
              </a:rPr>
              <a:t>Deliver &amp; support</a:t>
            </a:r>
            <a:r>
              <a:rPr lang="en-US" sz="1700" b="1" dirty="0">
                <a:solidFill>
                  <a:srgbClr val="8B2C5C"/>
                </a:solidFill>
                <a:effectLst>
                  <a:glow rad="889000">
                    <a:srgbClr val="8B2C5C"/>
                  </a:glow>
                </a:effectLst>
                <a:latin typeface="Source Sans Pro Semibold" panose="020B0603030403020204" pitchFamily="34" charset="0"/>
                <a:ea typeface="Source Sans Pro Semibold" panose="020B060303040302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4" name="Value">
            <a:extLst>
              <a:ext uri="{FF2B5EF4-FFF2-40B4-BE49-F238E27FC236}">
                <a16:creationId xmlns:a16="http://schemas.microsoft.com/office/drawing/2014/main" id="{3D4E392C-1D46-4365-802B-D887DF7D6201}"/>
              </a:ext>
            </a:extLst>
          </p:cNvPr>
          <p:cNvSpPr txBox="1"/>
          <p:nvPr/>
        </p:nvSpPr>
        <p:spPr>
          <a:xfrm>
            <a:off x="3938007" y="2336039"/>
            <a:ext cx="1347865" cy="5323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b="1" dirty="0">
                <a:solidFill>
                  <a:srgbClr val="992E64"/>
                </a:solidFill>
                <a:effectLst>
                  <a:glow rad="1270000">
                    <a:srgbClr val="992E64"/>
                  </a:glow>
                </a:effectLst>
                <a:latin typeface="Source Sans Pro Semibold" panose="020B0603030403020204" pitchFamily="34" charset="0"/>
                <a:ea typeface="Source Sans Pro Semibold" panose="020B0603030403020204" pitchFamily="34" charset="0"/>
                <a:cs typeface="Tahoma" panose="020B0604030504040204" pitchFamily="34" charset="0"/>
              </a:rPr>
              <a:t>Design</a:t>
            </a:r>
            <a:endParaRPr lang="en-US" sz="1750" b="1" dirty="0">
              <a:solidFill>
                <a:srgbClr val="992E64"/>
              </a:solidFill>
              <a:effectLst>
                <a:glow rad="1270000">
                  <a:srgbClr val="992E64"/>
                </a:glow>
              </a:effectLst>
              <a:latin typeface="Source Sans Pro Semibold" panose="020B0603030403020204" pitchFamily="34" charset="0"/>
              <a:ea typeface="Source Sans Pro Semibold" panose="020B060303040302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US" sz="1750" b="1" dirty="0">
                <a:solidFill>
                  <a:srgbClr val="992E64"/>
                </a:solidFill>
                <a:effectLst>
                  <a:glow rad="1270000">
                    <a:srgbClr val="992E64"/>
                  </a:glow>
                </a:effectLst>
                <a:latin typeface="Source Sans Pro Semibold" panose="020B0603030403020204" pitchFamily="34" charset="0"/>
                <a:ea typeface="Source Sans Pro Semibold" panose="020B0603030403020204" pitchFamily="34" charset="0"/>
                <a:cs typeface="Tahoma" panose="020B0604030504040204" pitchFamily="34" charset="0"/>
              </a:rPr>
              <a:t> </a:t>
            </a:r>
            <a:r>
              <a:rPr lang="en-US" sz="1730" b="1" dirty="0">
                <a:solidFill>
                  <a:srgbClr val="992E64"/>
                </a:solidFill>
                <a:effectLst>
                  <a:glow rad="1270000">
                    <a:srgbClr val="992E64"/>
                  </a:glow>
                </a:effectLst>
                <a:latin typeface="Source Sans Pro Semibold" panose="020B0603030403020204" pitchFamily="34" charset="0"/>
                <a:ea typeface="Source Sans Pro Semibold" panose="020B0603030403020204" pitchFamily="34" charset="0"/>
                <a:cs typeface="Tahoma" panose="020B0604030504040204" pitchFamily="34" charset="0"/>
              </a:rPr>
              <a:t>&amp; transition </a:t>
            </a:r>
          </a:p>
        </p:txBody>
      </p:sp>
      <p:pic>
        <p:nvPicPr>
          <p:cNvPr id="4" name="Graphic 3" descr="Single gear">
            <a:extLst>
              <a:ext uri="{FF2B5EF4-FFF2-40B4-BE49-F238E27FC236}">
                <a16:creationId xmlns:a16="http://schemas.microsoft.com/office/drawing/2014/main" id="{7AD039D3-7A5D-4FE2-A324-38974E50D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5244" y="2415746"/>
            <a:ext cx="2026508" cy="2026508"/>
          </a:xfrm>
          <a:prstGeom prst="rect">
            <a:avLst/>
          </a:prstGeom>
          <a:scene3d>
            <a:camera prst="orthographicFront"/>
            <a:lightRig rig="flat" dir="t"/>
          </a:scene3d>
          <a:sp3d prstMaterial="plastic">
            <a:bevelT/>
          </a:sp3d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F20FE439-6B83-4B50-B141-A1B2B3288499}"/>
              </a:ext>
            </a:extLst>
          </p:cNvPr>
          <p:cNvSpPr/>
          <p:nvPr/>
        </p:nvSpPr>
        <p:spPr>
          <a:xfrm>
            <a:off x="2002972" y="3143795"/>
            <a:ext cx="1672045" cy="705394"/>
          </a:xfrm>
          <a:prstGeom prst="rightArrow">
            <a:avLst>
              <a:gd name="adj1" fmla="val 45062"/>
              <a:gd name="adj2" fmla="val 54938"/>
            </a:avLst>
          </a:prstGeom>
          <a:solidFill>
            <a:schemeClr val="bg1"/>
          </a:solidFill>
          <a:ln>
            <a:solidFill>
              <a:srgbClr val="8B2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gnitive">
            <a:extLst>
              <a:ext uri="{FF2B5EF4-FFF2-40B4-BE49-F238E27FC236}">
                <a16:creationId xmlns:a16="http://schemas.microsoft.com/office/drawing/2014/main" id="{F27E0821-68BA-4B08-A2B1-8897A7387E47}"/>
              </a:ext>
            </a:extLst>
          </p:cNvPr>
          <p:cNvSpPr txBox="1"/>
          <p:nvPr/>
        </p:nvSpPr>
        <p:spPr>
          <a:xfrm>
            <a:off x="2030489" y="3376026"/>
            <a:ext cx="1487774" cy="3212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700" b="1" dirty="0">
                <a:solidFill>
                  <a:srgbClr val="8B2C5C"/>
                </a:solidFill>
                <a:effectLst/>
                <a:latin typeface="Aharoni" panose="02010803020104030203" pitchFamily="2" charset="-79"/>
                <a:ea typeface="Source Sans Pro Semibold" panose="020B0603030403020204" pitchFamily="34" charset="0"/>
                <a:cs typeface="Aharoni" panose="02010803020104030203" pitchFamily="2" charset="-79"/>
              </a:rPr>
              <a:t>COGNITIVE</a:t>
            </a:r>
          </a:p>
        </p:txBody>
      </p:sp>
      <p:sp>
        <p:nvSpPr>
          <p:cNvPr id="69" name="Arrow: Left 68">
            <a:extLst>
              <a:ext uri="{FF2B5EF4-FFF2-40B4-BE49-F238E27FC236}">
                <a16:creationId xmlns:a16="http://schemas.microsoft.com/office/drawing/2014/main" id="{58969033-F1F5-4316-A8FD-6B7639E62BD6}"/>
              </a:ext>
            </a:extLst>
          </p:cNvPr>
          <p:cNvSpPr/>
          <p:nvPr/>
        </p:nvSpPr>
        <p:spPr>
          <a:xfrm rot="13722182">
            <a:off x="6119551" y="2708656"/>
            <a:ext cx="504022" cy="232956"/>
          </a:xfrm>
          <a:prstGeom prst="leftArrow">
            <a:avLst>
              <a:gd name="adj1" fmla="val 50000"/>
              <a:gd name="adj2" fmla="val 80770"/>
            </a:avLst>
          </a:prstGeom>
          <a:solidFill>
            <a:srgbClr val="405689"/>
          </a:solidFill>
          <a:ln>
            <a:solidFill>
              <a:schemeClr val="tx1"/>
            </a:solidFill>
          </a:ln>
          <a:effectLst>
            <a:glow rad="50800">
              <a:schemeClr val="bg1"/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row: Left 69">
            <a:extLst>
              <a:ext uri="{FF2B5EF4-FFF2-40B4-BE49-F238E27FC236}">
                <a16:creationId xmlns:a16="http://schemas.microsoft.com/office/drawing/2014/main" id="{22BB6D7E-EFE3-4405-8CCE-A3F4A791BDA3}"/>
              </a:ext>
            </a:extLst>
          </p:cNvPr>
          <p:cNvSpPr/>
          <p:nvPr/>
        </p:nvSpPr>
        <p:spPr>
          <a:xfrm rot="18576411">
            <a:off x="7063333" y="2737680"/>
            <a:ext cx="573282" cy="232956"/>
          </a:xfrm>
          <a:prstGeom prst="leftArrow">
            <a:avLst>
              <a:gd name="adj1" fmla="val 50000"/>
              <a:gd name="adj2" fmla="val 80770"/>
            </a:avLst>
          </a:prstGeom>
          <a:solidFill>
            <a:srgbClr val="405689"/>
          </a:solidFill>
          <a:ln>
            <a:solidFill>
              <a:schemeClr val="tx1"/>
            </a:solidFill>
          </a:ln>
          <a:effectLst>
            <a:glow rad="50800">
              <a:schemeClr val="bg1"/>
            </a:glo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Left 70">
            <a:extLst>
              <a:ext uri="{FF2B5EF4-FFF2-40B4-BE49-F238E27FC236}">
                <a16:creationId xmlns:a16="http://schemas.microsoft.com/office/drawing/2014/main" id="{9069EA29-1586-459D-BC91-D033B457B69E}"/>
              </a:ext>
            </a:extLst>
          </p:cNvPr>
          <p:cNvSpPr/>
          <p:nvPr/>
        </p:nvSpPr>
        <p:spPr>
          <a:xfrm rot="7708919">
            <a:off x="6106455" y="4051692"/>
            <a:ext cx="536271" cy="232956"/>
          </a:xfrm>
          <a:prstGeom prst="leftArrow">
            <a:avLst>
              <a:gd name="adj1" fmla="val 50000"/>
              <a:gd name="adj2" fmla="val 80770"/>
            </a:avLst>
          </a:prstGeom>
          <a:solidFill>
            <a:srgbClr val="405689"/>
          </a:solidFill>
          <a:ln>
            <a:solidFill>
              <a:schemeClr val="tx1"/>
            </a:solidFill>
          </a:ln>
          <a:effectLst>
            <a:glow rad="50800">
              <a:schemeClr val="bg1"/>
            </a:glo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Left 71">
            <a:extLst>
              <a:ext uri="{FF2B5EF4-FFF2-40B4-BE49-F238E27FC236}">
                <a16:creationId xmlns:a16="http://schemas.microsoft.com/office/drawing/2014/main" id="{F5F6CF6D-4520-4ADC-8822-FA18993CF93C}"/>
              </a:ext>
            </a:extLst>
          </p:cNvPr>
          <p:cNvSpPr/>
          <p:nvPr/>
        </p:nvSpPr>
        <p:spPr>
          <a:xfrm rot="2825769">
            <a:off x="7108746" y="4036949"/>
            <a:ext cx="506049" cy="232956"/>
          </a:xfrm>
          <a:prstGeom prst="leftArrow">
            <a:avLst>
              <a:gd name="adj1" fmla="val 50000"/>
              <a:gd name="adj2" fmla="val 80770"/>
            </a:avLst>
          </a:prstGeom>
          <a:solidFill>
            <a:srgbClr val="405689"/>
          </a:solidFill>
          <a:ln>
            <a:solidFill>
              <a:schemeClr val="tx1"/>
            </a:solidFill>
          </a:ln>
          <a:effectLst>
            <a:glow rad="50800">
              <a:schemeClr val="bg1"/>
            </a:glow>
          </a:effectLst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8F209E-EA7E-4C21-9314-FB6AD499D404}"/>
              </a:ext>
            </a:extLst>
          </p:cNvPr>
          <p:cNvSpPr txBox="1"/>
          <p:nvPr/>
        </p:nvSpPr>
        <p:spPr>
          <a:xfrm>
            <a:off x="6348549" y="2603241"/>
            <a:ext cx="28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64870"/>
                </a:solidFill>
                <a:effectLst>
                  <a:glow rad="63500">
                    <a:schemeClr val="bg1"/>
                  </a:glow>
                </a:effectLst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5439720-597F-411C-9C07-6CF5CCF85010}"/>
              </a:ext>
            </a:extLst>
          </p:cNvPr>
          <p:cNvSpPr txBox="1"/>
          <p:nvPr/>
        </p:nvSpPr>
        <p:spPr>
          <a:xfrm>
            <a:off x="7064520" y="2619416"/>
            <a:ext cx="28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64870"/>
                </a:solidFill>
                <a:effectLst>
                  <a:glow rad="63500">
                    <a:schemeClr val="bg1"/>
                  </a:glow>
                </a:effectLst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D03AE9-B358-4977-AEDF-8D9A5F3E139C}"/>
              </a:ext>
            </a:extLst>
          </p:cNvPr>
          <p:cNvSpPr txBox="1"/>
          <p:nvPr/>
        </p:nvSpPr>
        <p:spPr>
          <a:xfrm>
            <a:off x="6328018" y="3922591"/>
            <a:ext cx="287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64870"/>
                </a:solidFill>
                <a:effectLst>
                  <a:glow rad="63500">
                    <a:schemeClr val="bg1"/>
                  </a:glow>
                </a:effectLst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89AA79F-8C63-49B3-BC85-90DB513E4227}"/>
              </a:ext>
            </a:extLst>
          </p:cNvPr>
          <p:cNvSpPr txBox="1"/>
          <p:nvPr/>
        </p:nvSpPr>
        <p:spPr>
          <a:xfrm>
            <a:off x="7070740" y="3885267"/>
            <a:ext cx="287383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364870"/>
                </a:solidFill>
                <a:effectLst>
                  <a:glow rad="63500">
                    <a:schemeClr val="bg1"/>
                  </a:glow>
                </a:effectLst>
              </a:rPr>
              <a:t>4</a:t>
            </a:r>
          </a:p>
        </p:txBody>
      </p:sp>
      <p:sp>
        <p:nvSpPr>
          <p:cNvPr id="63" name="Activities">
            <a:extLst>
              <a:ext uri="{FF2B5EF4-FFF2-40B4-BE49-F238E27FC236}">
                <a16:creationId xmlns:a16="http://schemas.microsoft.com/office/drawing/2014/main" id="{D33BA0CD-7CED-47F8-8D39-ACE9BB134D74}"/>
              </a:ext>
            </a:extLst>
          </p:cNvPr>
          <p:cNvSpPr txBox="1"/>
          <p:nvPr/>
        </p:nvSpPr>
        <p:spPr>
          <a:xfrm>
            <a:off x="1945021" y="3374492"/>
            <a:ext cx="1487774" cy="3212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US" sz="1700" b="1" dirty="0">
                <a:solidFill>
                  <a:srgbClr val="8B2C5C"/>
                </a:solidFill>
                <a:effectLst/>
                <a:latin typeface="Aharoni" panose="02010803020104030203" pitchFamily="2" charset="-79"/>
                <a:ea typeface="Source Sans Pro Semibold" panose="020B0603030403020204" pitchFamily="34" charset="0"/>
                <a:cs typeface="Aharoni" panose="02010803020104030203" pitchFamily="2" charset="-79"/>
              </a:rPr>
              <a:t>ACTIVITIES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CB072445-3627-4EC1-B295-0D763E211427}"/>
              </a:ext>
            </a:extLst>
          </p:cNvPr>
          <p:cNvSpPr/>
          <p:nvPr/>
        </p:nvSpPr>
        <p:spPr>
          <a:xfrm>
            <a:off x="6294120" y="2843474"/>
            <a:ext cx="1135380" cy="1323975"/>
          </a:xfrm>
          <a:custGeom>
            <a:avLst/>
            <a:gdLst>
              <a:gd name="connsiteX0" fmla="*/ 564357 w 1128713"/>
              <a:gd name="connsiteY0" fmla="*/ 1323975 h 1323975"/>
              <a:gd name="connsiteX1" fmla="*/ 0 w 1128713"/>
              <a:gd name="connsiteY1" fmla="*/ 995362 h 1323975"/>
              <a:gd name="connsiteX2" fmla="*/ 0 w 1128713"/>
              <a:gd name="connsiteY2" fmla="*/ 326231 h 1323975"/>
              <a:gd name="connsiteX3" fmla="*/ 564357 w 1128713"/>
              <a:gd name="connsiteY3" fmla="*/ 0 h 1323975"/>
              <a:gd name="connsiteX4" fmla="*/ 1128713 w 1128713"/>
              <a:gd name="connsiteY4" fmla="*/ 328612 h 1323975"/>
              <a:gd name="connsiteX5" fmla="*/ 1128713 w 1128713"/>
              <a:gd name="connsiteY5" fmla="*/ 992981 h 1323975"/>
              <a:gd name="connsiteX6" fmla="*/ 564357 w 1128713"/>
              <a:gd name="connsiteY6" fmla="*/ 1323975 h 132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8713" h="1323975">
                <a:moveTo>
                  <a:pt x="564357" y="1323975"/>
                </a:moveTo>
                <a:lnTo>
                  <a:pt x="0" y="995362"/>
                </a:lnTo>
                <a:lnTo>
                  <a:pt x="0" y="326231"/>
                </a:lnTo>
                <a:lnTo>
                  <a:pt x="564357" y="0"/>
                </a:lnTo>
                <a:lnTo>
                  <a:pt x="1128713" y="328612"/>
                </a:lnTo>
                <a:lnTo>
                  <a:pt x="1128713" y="992981"/>
                </a:lnTo>
                <a:lnTo>
                  <a:pt x="564357" y="13239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12">
            <a:extLst>
              <a:ext uri="{FF2B5EF4-FFF2-40B4-BE49-F238E27FC236}">
                <a16:creationId xmlns:a16="http://schemas.microsoft.com/office/drawing/2014/main" id="{3F1BCC83-FAEC-428C-934B-177206332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0" y="1181100"/>
            <a:ext cx="17018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75183"/>
                </a:solidFill>
                <a:effectLst>
                  <a:glow rad="127000">
                    <a:schemeClr val="bg1"/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375183"/>
                </a:solidFill>
                <a:effectLst>
                  <a:glow rad="1270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people</a:t>
            </a:r>
            <a:endParaRPr kumimoji="0" lang="en-US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375183"/>
              </a:solidFill>
              <a:effectLst>
                <a:glow rad="127000">
                  <a:schemeClr val="bg1"/>
                </a:glo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12">
            <a:extLst>
              <a:ext uri="{FF2B5EF4-FFF2-40B4-BE49-F238E27FC236}">
                <a16:creationId xmlns:a16="http://schemas.microsoft.com/office/drawing/2014/main" id="{5B78FEE5-1ABD-4E58-83AF-84376FD94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0" y="1790700"/>
            <a:ext cx="17018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75183"/>
                </a:solidFill>
                <a:effectLst>
                  <a:glow rad="127000">
                    <a:schemeClr val="bg1"/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375183"/>
                </a:solidFill>
                <a:effectLst>
                  <a:glow rad="1270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technology</a:t>
            </a:r>
            <a:endParaRPr kumimoji="0" lang="en-US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375183"/>
              </a:solidFill>
              <a:effectLst>
                <a:glow rad="127000">
                  <a:schemeClr val="bg1"/>
                </a:glo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Rectangle 12">
            <a:extLst>
              <a:ext uri="{FF2B5EF4-FFF2-40B4-BE49-F238E27FC236}">
                <a16:creationId xmlns:a16="http://schemas.microsoft.com/office/drawing/2014/main" id="{982AFF4F-E118-4BC7-9029-9EADD7F37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4470400"/>
            <a:ext cx="14478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75183"/>
                </a:solidFill>
                <a:effectLst>
                  <a:glow rad="127000">
                    <a:schemeClr val="bg1"/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          &amp; suppliers</a:t>
            </a:r>
            <a:endParaRPr kumimoji="0" lang="en-US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375183"/>
              </a:solidFill>
              <a:effectLst>
                <a:glow rad="127000">
                  <a:schemeClr val="bg1"/>
                </a:glo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12">
            <a:extLst>
              <a:ext uri="{FF2B5EF4-FFF2-40B4-BE49-F238E27FC236}">
                <a16:creationId xmlns:a16="http://schemas.microsoft.com/office/drawing/2014/main" id="{F7F9AD1D-A741-47A1-8C45-A01377BFD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199496"/>
            <a:ext cx="1701800" cy="61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75183"/>
                </a:solidFill>
                <a:effectLst>
                  <a:glow rad="127000">
                    <a:schemeClr val="bg1"/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streams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375183"/>
                </a:solidFill>
                <a:effectLst>
                  <a:glow rad="127000">
                    <a:schemeClr val="bg1"/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processes</a:t>
            </a:r>
            <a:endParaRPr kumimoji="0" lang="en-US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375183"/>
              </a:solidFill>
              <a:effectLst>
                <a:glow rad="127000">
                  <a:schemeClr val="bg1"/>
                </a:glo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4EC8D0-5093-474E-B571-9EF5ED6C6DAD}"/>
              </a:ext>
            </a:extLst>
          </p:cNvPr>
          <p:cNvSpPr txBox="1"/>
          <p:nvPr/>
        </p:nvSpPr>
        <p:spPr>
          <a:xfrm rot="10800000">
            <a:off x="4238059" y="3000374"/>
            <a:ext cx="834003" cy="823912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10958918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 w="0"/>
                <a:solidFill>
                  <a:srgbClr val="702C58"/>
                </a:solidFill>
                <a:effectLst>
                  <a:glow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n-US" sz="2800" b="1" dirty="0">
                <a:ln w="0"/>
                <a:solidFill>
                  <a:srgbClr val="702C58"/>
                </a:solidFill>
                <a:effectLst>
                  <a:glow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Value</a:t>
            </a:r>
            <a:r>
              <a:rPr lang="en-US" sz="4000" b="1" dirty="0">
                <a:ln w="0"/>
                <a:solidFill>
                  <a:srgbClr val="702C58"/>
                </a:solidFill>
                <a:effectLst>
                  <a:glow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n-US" sz="3200" b="1" dirty="0">
                <a:ln w="0"/>
                <a:solidFill>
                  <a:srgbClr val="702C58"/>
                </a:solidFill>
                <a:effectLst>
                  <a:glow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b="1" dirty="0">
                <a:ln w="0"/>
                <a:solidFill>
                  <a:srgbClr val="702C58"/>
                </a:solidFill>
                <a:effectLst>
                  <a:glow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Streams</a:t>
            </a:r>
            <a:endParaRPr lang="en-US" sz="2400" b="1" dirty="0">
              <a:ln w="0"/>
              <a:solidFill>
                <a:srgbClr val="702C58"/>
              </a:solidFill>
              <a:effectLst>
                <a:glow>
                  <a:schemeClr val="tx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3" name="Group 14">
            <a:extLst>
              <a:ext uri="{FF2B5EF4-FFF2-40B4-BE49-F238E27FC236}">
                <a16:creationId xmlns:a16="http://schemas.microsoft.com/office/drawing/2014/main" id="{47EC5419-712F-42A3-AF75-012041F2C8A6}"/>
              </a:ext>
            </a:extLst>
          </p:cNvPr>
          <p:cNvGrpSpPr/>
          <p:nvPr/>
        </p:nvGrpSpPr>
        <p:grpSpPr>
          <a:xfrm>
            <a:off x="7912780" y="3070323"/>
            <a:ext cx="868036" cy="866378"/>
            <a:chOff x="7482542" y="2916518"/>
            <a:chExt cx="1111624" cy="1111623"/>
          </a:xfrm>
          <a:solidFill>
            <a:srgbClr val="8B2C5C"/>
          </a:solidFill>
        </p:grpSpPr>
        <p:sp>
          <p:nvSpPr>
            <p:cNvPr id="74" name="Circle 1">
              <a:extLst>
                <a:ext uri="{FF2B5EF4-FFF2-40B4-BE49-F238E27FC236}">
                  <a16:creationId xmlns:a16="http://schemas.microsoft.com/office/drawing/2014/main" id="{C077FFC5-4681-4BAD-BF75-C766FA88D1B6}"/>
                </a:ext>
              </a:extLst>
            </p:cNvPr>
            <p:cNvSpPr/>
            <p:nvPr/>
          </p:nvSpPr>
          <p:spPr>
            <a:xfrm>
              <a:off x="7482542" y="2916518"/>
              <a:ext cx="1111624" cy="1111623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glow" dir="t"/>
            </a:scene3d>
            <a:sp3d prstMaterial="plastic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Value">
              <a:extLst>
                <a:ext uri="{FF2B5EF4-FFF2-40B4-BE49-F238E27FC236}">
                  <a16:creationId xmlns:a16="http://schemas.microsoft.com/office/drawing/2014/main" id="{71FAAF1C-C978-4C12-9189-03E017C60BD8}"/>
                </a:ext>
              </a:extLst>
            </p:cNvPr>
            <p:cNvSpPr txBox="1"/>
            <p:nvPr/>
          </p:nvSpPr>
          <p:spPr>
            <a:xfrm>
              <a:off x="7622392" y="3241711"/>
              <a:ext cx="879413" cy="43438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Value</a:t>
              </a:r>
            </a:p>
          </p:txBody>
        </p: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87B520FF-0AD9-4BC3-AD98-2AD8A9D875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9" y="1076324"/>
            <a:ext cx="8784288" cy="562927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3BDAA5F-D8D1-42F8-8BD0-1E1F94829EA4}"/>
              </a:ext>
            </a:extLst>
          </p:cNvPr>
          <p:cNvSpPr txBox="1"/>
          <p:nvPr/>
        </p:nvSpPr>
        <p:spPr>
          <a:xfrm>
            <a:off x="735793" y="579227"/>
            <a:ext cx="4809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/>
              <a:t>4 Dimensions of Service Management</a:t>
            </a:r>
          </a:p>
        </p:txBody>
      </p:sp>
      <p:sp>
        <p:nvSpPr>
          <p:cNvPr id="55" name="!!Circle 1">
            <a:extLst>
              <a:ext uri="{FF2B5EF4-FFF2-40B4-BE49-F238E27FC236}">
                <a16:creationId xmlns:a16="http://schemas.microsoft.com/office/drawing/2014/main" id="{72BB04C0-E8CB-4B73-A0D7-B98FAF971B7C}"/>
              </a:ext>
            </a:extLst>
          </p:cNvPr>
          <p:cNvSpPr/>
          <p:nvPr/>
        </p:nvSpPr>
        <p:spPr>
          <a:xfrm>
            <a:off x="4171951" y="3350419"/>
            <a:ext cx="1181100" cy="971550"/>
          </a:xfrm>
          <a:custGeom>
            <a:avLst/>
            <a:gdLst>
              <a:gd name="connsiteX0" fmla="*/ 2557929 w 5103906"/>
              <a:gd name="connsiteY0" fmla="*/ 0 h 4225365"/>
              <a:gd name="connsiteX1" fmla="*/ 5976 w 5103906"/>
              <a:gd name="connsiteY1" fmla="*/ 1249082 h 4225365"/>
              <a:gd name="connsiteX2" fmla="*/ 0 w 5103906"/>
              <a:gd name="connsiteY2" fmla="*/ 2701365 h 4225365"/>
              <a:gd name="connsiteX3" fmla="*/ 2569882 w 5103906"/>
              <a:gd name="connsiteY3" fmla="*/ 4225365 h 4225365"/>
              <a:gd name="connsiteX4" fmla="*/ 5103906 w 5103906"/>
              <a:gd name="connsiteY4" fmla="*/ 2701365 h 4225365"/>
              <a:gd name="connsiteX5" fmla="*/ 5097929 w 5103906"/>
              <a:gd name="connsiteY5" fmla="*/ 1243106 h 4225365"/>
              <a:gd name="connsiteX6" fmla="*/ 2557929 w 5103906"/>
              <a:gd name="connsiteY6" fmla="*/ 0 h 422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3906" h="4225365">
                <a:moveTo>
                  <a:pt x="2557929" y="0"/>
                </a:moveTo>
                <a:lnTo>
                  <a:pt x="5976" y="1249082"/>
                </a:lnTo>
                <a:lnTo>
                  <a:pt x="0" y="2701365"/>
                </a:lnTo>
                <a:lnTo>
                  <a:pt x="2569882" y="4225365"/>
                </a:lnTo>
                <a:lnTo>
                  <a:pt x="5103906" y="2701365"/>
                </a:lnTo>
                <a:cubicBezTo>
                  <a:pt x="5101914" y="2215279"/>
                  <a:pt x="5099921" y="1729192"/>
                  <a:pt x="5097929" y="1243106"/>
                </a:cubicBezTo>
                <a:lnTo>
                  <a:pt x="2557929" y="0"/>
                </a:lnTo>
                <a:close/>
              </a:path>
            </a:pathLst>
          </a:custGeom>
          <a:solidFill>
            <a:srgbClr val="AE227A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!!Need">
            <a:extLst>
              <a:ext uri="{FF2B5EF4-FFF2-40B4-BE49-F238E27FC236}">
                <a16:creationId xmlns:a16="http://schemas.microsoft.com/office/drawing/2014/main" id="{FF3D1796-95C4-44F0-AC3B-2516A5F0B0A0}"/>
              </a:ext>
            </a:extLst>
          </p:cNvPr>
          <p:cNvSpPr txBox="1"/>
          <p:nvPr/>
        </p:nvSpPr>
        <p:spPr>
          <a:xfrm>
            <a:off x="4412279" y="3625657"/>
            <a:ext cx="681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49E855C8-C1FD-4C02-8BF9-A550BCA62DA4}"/>
              </a:ext>
            </a:extLst>
          </p:cNvPr>
          <p:cNvSpPr/>
          <p:nvPr/>
        </p:nvSpPr>
        <p:spPr>
          <a:xfrm>
            <a:off x="2061505" y="3095626"/>
            <a:ext cx="578069" cy="163156"/>
          </a:xfrm>
          <a:prstGeom prst="leftRightArrow">
            <a:avLst>
              <a:gd name="adj1" fmla="val 50000"/>
              <a:gd name="adj2" fmla="val 749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 hidden="1">
            <a:extLst>
              <a:ext uri="{FF2B5EF4-FFF2-40B4-BE49-F238E27FC236}">
                <a16:creationId xmlns:a16="http://schemas.microsoft.com/office/drawing/2014/main" id="{1C247413-DD43-47F4-969E-C21ADC5674B2}"/>
              </a:ext>
            </a:extLst>
          </p:cNvPr>
          <p:cNvSpPr txBox="1"/>
          <p:nvPr/>
        </p:nvSpPr>
        <p:spPr>
          <a:xfrm>
            <a:off x="6716849" y="1257041"/>
            <a:ext cx="42055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3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11843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04618 0.05255 " pathEditMode="relative" rAng="0" ptsTypes="AA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2222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4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-7.40741E-7 L 0.10434 -0.00139 " pathEditMode="relative" rAng="0" ptsTypes="AA">
                                      <p:cBhvr>
                                        <p:cTn id="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69"/>
                                    </p:animMotion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21" presetClass="entr" presetSubtype="8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mph" presetSubtype="0" autoRev="1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37200000">
                                      <p:cBhvr>
                                        <p:cTn id="110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28000" decel="5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33524 0.0020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3" y="9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38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38889E-6 -7.40741E-7 L 0.30694 0.00185 " pathEditMode="relative" rAng="0" ptsTypes="AA">
                                      <p:cBhvr>
                                        <p:cTn id="116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9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path" presetSubtype="0" accel="21000" decel="71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7.40741E-7 L 0.45886 0.00185 " pathEditMode="relative" rAng="0" ptsTypes="AA">
                                      <p:cBhvr>
                                        <p:cTn id="124" dur="2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93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8" fill="hold" grpId="2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32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3" presetClass="exit" presetSubtype="32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3" presetClass="exit" presetSubtype="32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1743 -0.00417 " pathEditMode="relative" rAng="0" ptsTypes="AA">
                                      <p:cBhvr>
                                        <p:cTn id="170" dur="20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5" y="-208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72" dur="7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3" presetClass="exit" presetSubtype="3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7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7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04549 0.05787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2894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-4.44444E-6 L 0.03298 0.04445 " pathEditMode="relative" rAng="0" ptsTypes="AA">
                                      <p:cBhvr>
                                        <p:cTn id="186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2222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6 -3.7037E-6 L -0.04237 0.06482 " pathEditMode="relative" rAng="0" ptsTypes="AA">
                                      <p:cBhvr>
                                        <p:cTn id="1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" y="3241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7.40741E-7 L -0.02378 0.04375 " pathEditMode="relative" rAng="0" ptsTypes="AA">
                                      <p:cBhvr>
                                        <p:cTn id="194" dur="75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17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38889E-6 1.11111E-6 L 0.03906 -0.06088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-3056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4.44444E-6 L 0.02257 -0.05718 " pathEditMode="relative" rAng="0" ptsTypes="AA">
                                      <p:cBhvr>
                                        <p:cTn id="202" dur="75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-2870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2222E-6 4.44444E-6 L -0.0467 -0.05625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2824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42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1.11111E-6 1.11022E-16 L -0.01337 -0.05648 " pathEditMode="relative" rAng="0" ptsTypes="AA">
                                      <p:cBhvr>
                                        <p:cTn id="210" dur="75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4079 -0.19629 " pathEditMode="relative" rAng="0" ptsTypes="AA">
                                      <p:cBhvr>
                                        <p:cTn id="2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9815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3819 -0.10463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" y="-5231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0.04305 0.09953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4977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L -0.03889 0.19907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4" y="9954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39" presetClass="entr" presetSubtype="0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9" presetClass="entr" presetSubtype="0" ac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9" presetClass="entr" presetSubtype="0" ac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39" presetClass="entr" presetSubtype="0" ac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79 -0.19629 L 0.04045 0.09791 " pathEditMode="relative" rAng="0" ptsTypes="AA">
                                      <p:cBhvr>
                                        <p:cTn id="2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21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9 -0.10463 L -0.03785 0.0956 " pathEditMode="relative" rAng="0" ptsTypes="AA">
                                      <p:cBhvr>
                                        <p:cTn id="2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38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5 0.09953 L 0.04271 -0.09445 " pathEditMode="relative" rAng="0" ptsTypes="AA">
                                      <p:cBhvr>
                                        <p:cTn id="2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06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89 0.19907 L -0.03854 -0.08889 " pathEditMode="relative" rAng="0" ptsTypes="AA">
                                      <p:cBhvr>
                                        <p:cTn id="2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537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-0.1066 0.28981 " pathEditMode="relative" rAng="0" ptsTypes="AA">
                                      <p:cBhvr>
                                        <p:cTn id="2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6" y="14514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09965 0.20093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10278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-0.08993 -0.18981 " pathEditMode="relative" rAng="0" ptsTypes="AA">
                                      <p:cBhvr>
                                        <p:cTn id="2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-9583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10938 -0.29167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8" y="-14676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3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7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7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-0.24236 0.00718 " pathEditMode="relative" rAng="0" ptsTypes="AA">
                                      <p:cBhvr>
                                        <p:cTn id="28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18" y="347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1750"/>
                            </p:stCondLst>
                            <p:childTnLst>
                              <p:par>
                                <p:cTn id="29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to="" calcmode="lin" valueType="num">
                                      <p:cBhvr>
                                        <p:cTn id="3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4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4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050"/>
                            </p:stCondLst>
                            <p:childTnLst>
                              <p:par>
                                <p:cTn id="3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22" grpId="0" animBg="1"/>
      <p:bldP spid="26" grpId="1" animBg="1"/>
      <p:bldP spid="26" grpId="2" animBg="1"/>
      <p:bldP spid="27" grpId="1" animBg="1"/>
      <p:bldP spid="27" grpId="2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40" grpId="0"/>
      <p:bldP spid="40" grpId="1"/>
      <p:bldP spid="38" grpId="0"/>
      <p:bldP spid="38" grpId="1"/>
      <p:bldP spid="34" grpId="0"/>
      <p:bldP spid="34" grpId="1"/>
      <p:bldP spid="2" grpId="0" animBg="1"/>
      <p:bldP spid="2" grpId="1" animBg="1"/>
      <p:bldP spid="2" grpId="2" animBg="1"/>
      <p:bldP spid="41" grpId="0"/>
      <p:bldP spid="41" grpId="1"/>
      <p:bldP spid="41" grpId="2"/>
      <p:bldP spid="41" grpId="3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5" grpId="0"/>
      <p:bldP spid="5" grpId="1"/>
      <p:bldP spid="5" grpId="2"/>
      <p:bldP spid="5" grpId="3"/>
      <p:bldP spid="5" grpId="4"/>
      <p:bldP spid="42" grpId="0"/>
      <p:bldP spid="42" grpId="1"/>
      <p:bldP spid="42" grpId="2"/>
      <p:bldP spid="42" grpId="3"/>
      <p:bldP spid="42" grpId="4"/>
      <p:bldP spid="43" grpId="0"/>
      <p:bldP spid="43" grpId="1"/>
      <p:bldP spid="43" grpId="2"/>
      <p:bldP spid="43" grpId="3"/>
      <p:bldP spid="43" grpId="4"/>
      <p:bldP spid="51" grpId="0"/>
      <p:bldP spid="51" grpId="1"/>
      <p:bldP spid="51" grpId="2"/>
      <p:bldP spid="51" grpId="3"/>
      <p:bldP spid="51" grpId="4"/>
      <p:bldP spid="63" grpId="0"/>
      <p:bldP spid="63" grpId="2"/>
      <p:bldP spid="63" grpId="3"/>
      <p:bldP spid="58" grpId="0" animBg="1"/>
      <p:bldP spid="58" grpId="1" animBg="1"/>
      <p:bldP spid="58" grpId="2" animBg="1"/>
      <p:bldP spid="58" grpId="3" animBg="1"/>
      <p:bldP spid="57" grpId="0"/>
      <p:bldP spid="57" grpId="1"/>
      <p:bldP spid="57" grpId="2"/>
      <p:bldP spid="59" grpId="0"/>
      <p:bldP spid="59" grpId="1"/>
      <p:bldP spid="59" grpId="2"/>
      <p:bldP spid="60" grpId="0"/>
      <p:bldP spid="60" grpId="1"/>
      <p:bldP spid="60" grpId="2"/>
      <p:bldP spid="61" grpId="0"/>
      <p:bldP spid="61" grpId="1"/>
      <p:bldP spid="61" grpId="2"/>
      <p:bldP spid="62" grpId="0"/>
      <p:bldP spid="62" grpId="1"/>
      <p:bldP spid="62" grpId="2"/>
      <p:bldP spid="54" grpId="0"/>
      <p:bldP spid="55" grpId="0" animBg="1"/>
      <p:bldP spid="56" grpId="0"/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05E298-96AA-480F-9F8B-86B153BEE4CD}"/>
              </a:ext>
            </a:extLst>
          </p:cNvPr>
          <p:cNvSpPr txBox="1"/>
          <p:nvPr/>
        </p:nvSpPr>
        <p:spPr>
          <a:xfrm rot="9248050">
            <a:off x="1583821" y="585424"/>
            <a:ext cx="5896501" cy="576650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541119"/>
              </a:avLst>
            </a:prstTxWarp>
            <a:spAutoFit/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/>
          <a:p>
            <a:pPr algn="ctr"/>
            <a:r>
              <a:rPr lang="en-US" sz="4000" b="1" dirty="0">
                <a:ln w="0"/>
                <a:solidFill>
                  <a:srgbClr val="AF1870"/>
                </a:solidFill>
                <a:effectLst>
                  <a:glow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Thank you for watching!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2F921-594A-4E9D-BB9E-22603A7FFCF2}"/>
              </a:ext>
            </a:extLst>
          </p:cNvPr>
          <p:cNvSpPr/>
          <p:nvPr/>
        </p:nvSpPr>
        <p:spPr>
          <a:xfrm>
            <a:off x="1366221" y="279700"/>
            <a:ext cx="5346551" cy="4012602"/>
          </a:xfrm>
          <a:custGeom>
            <a:avLst/>
            <a:gdLst>
              <a:gd name="connsiteX0" fmla="*/ 0 w 5346551"/>
              <a:gd name="connsiteY0" fmla="*/ 0 h 2581835"/>
              <a:gd name="connsiteX1" fmla="*/ 5346551 w 5346551"/>
              <a:gd name="connsiteY1" fmla="*/ 0 h 2581835"/>
              <a:gd name="connsiteX2" fmla="*/ 5346551 w 5346551"/>
              <a:gd name="connsiteY2" fmla="*/ 2581835 h 2581835"/>
              <a:gd name="connsiteX3" fmla="*/ 0 w 5346551"/>
              <a:gd name="connsiteY3" fmla="*/ 2581835 h 2581835"/>
              <a:gd name="connsiteX4" fmla="*/ 0 w 5346551"/>
              <a:gd name="connsiteY4" fmla="*/ 0 h 2581835"/>
              <a:gd name="connsiteX0" fmla="*/ 10758 w 5357309"/>
              <a:gd name="connsiteY0" fmla="*/ 0 h 2581835"/>
              <a:gd name="connsiteX1" fmla="*/ 5357309 w 5357309"/>
              <a:gd name="connsiteY1" fmla="*/ 0 h 2581835"/>
              <a:gd name="connsiteX2" fmla="*/ 5357309 w 5357309"/>
              <a:gd name="connsiteY2" fmla="*/ 2581835 h 2581835"/>
              <a:gd name="connsiteX3" fmla="*/ 0 w 5357309"/>
              <a:gd name="connsiteY3" fmla="*/ 2151530 h 2581835"/>
              <a:gd name="connsiteX4" fmla="*/ 10758 w 5357309"/>
              <a:gd name="connsiteY4" fmla="*/ 0 h 2581835"/>
              <a:gd name="connsiteX0" fmla="*/ 10758 w 5357309"/>
              <a:gd name="connsiteY0" fmla="*/ 0 h 3291840"/>
              <a:gd name="connsiteX1" fmla="*/ 5357309 w 5357309"/>
              <a:gd name="connsiteY1" fmla="*/ 0 h 3291840"/>
              <a:gd name="connsiteX2" fmla="*/ 4485939 w 5357309"/>
              <a:gd name="connsiteY2" fmla="*/ 3291840 h 3291840"/>
              <a:gd name="connsiteX3" fmla="*/ 0 w 5357309"/>
              <a:gd name="connsiteY3" fmla="*/ 2151530 h 3291840"/>
              <a:gd name="connsiteX4" fmla="*/ 10758 w 5357309"/>
              <a:gd name="connsiteY4" fmla="*/ 0 h 3291840"/>
              <a:gd name="connsiteX0" fmla="*/ 0 w 5346551"/>
              <a:gd name="connsiteY0" fmla="*/ 0 h 3291840"/>
              <a:gd name="connsiteX1" fmla="*/ 5346551 w 5346551"/>
              <a:gd name="connsiteY1" fmla="*/ 0 h 3291840"/>
              <a:gd name="connsiteX2" fmla="*/ 4475181 w 5346551"/>
              <a:gd name="connsiteY2" fmla="*/ 3291840 h 3291840"/>
              <a:gd name="connsiteX3" fmla="*/ 172122 w 5346551"/>
              <a:gd name="connsiteY3" fmla="*/ 2043954 h 3291840"/>
              <a:gd name="connsiteX4" fmla="*/ 0 w 5346551"/>
              <a:gd name="connsiteY4" fmla="*/ 0 h 3291840"/>
              <a:gd name="connsiteX0" fmla="*/ 0 w 5346551"/>
              <a:gd name="connsiteY0" fmla="*/ 0 h 3291840"/>
              <a:gd name="connsiteX1" fmla="*/ 5346551 w 5346551"/>
              <a:gd name="connsiteY1" fmla="*/ 0 h 3291840"/>
              <a:gd name="connsiteX2" fmla="*/ 4475181 w 5346551"/>
              <a:gd name="connsiteY2" fmla="*/ 3291840 h 3291840"/>
              <a:gd name="connsiteX3" fmla="*/ 107576 w 5346551"/>
              <a:gd name="connsiteY3" fmla="*/ 2388198 h 3291840"/>
              <a:gd name="connsiteX4" fmla="*/ 0 w 5346551"/>
              <a:gd name="connsiteY4" fmla="*/ 0 h 3291840"/>
              <a:gd name="connsiteX0" fmla="*/ 0 w 5346551"/>
              <a:gd name="connsiteY0" fmla="*/ 0 h 4055633"/>
              <a:gd name="connsiteX1" fmla="*/ 5346551 w 5346551"/>
              <a:gd name="connsiteY1" fmla="*/ 0 h 4055633"/>
              <a:gd name="connsiteX2" fmla="*/ 4023360 w 5346551"/>
              <a:gd name="connsiteY2" fmla="*/ 4055633 h 4055633"/>
              <a:gd name="connsiteX3" fmla="*/ 107576 w 5346551"/>
              <a:gd name="connsiteY3" fmla="*/ 2388198 h 4055633"/>
              <a:gd name="connsiteX4" fmla="*/ 0 w 5346551"/>
              <a:gd name="connsiteY4" fmla="*/ 0 h 4055633"/>
              <a:gd name="connsiteX0" fmla="*/ 0 w 5346551"/>
              <a:gd name="connsiteY0" fmla="*/ 0 h 4012602"/>
              <a:gd name="connsiteX1" fmla="*/ 5346551 w 5346551"/>
              <a:gd name="connsiteY1" fmla="*/ 0 h 4012602"/>
              <a:gd name="connsiteX2" fmla="*/ 4658061 w 5346551"/>
              <a:gd name="connsiteY2" fmla="*/ 4012602 h 4012602"/>
              <a:gd name="connsiteX3" fmla="*/ 107576 w 5346551"/>
              <a:gd name="connsiteY3" fmla="*/ 2388198 h 4012602"/>
              <a:gd name="connsiteX4" fmla="*/ 0 w 5346551"/>
              <a:gd name="connsiteY4" fmla="*/ 0 h 401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6551" h="4012602">
                <a:moveTo>
                  <a:pt x="0" y="0"/>
                </a:moveTo>
                <a:lnTo>
                  <a:pt x="5346551" y="0"/>
                </a:lnTo>
                <a:lnTo>
                  <a:pt x="4658061" y="4012602"/>
                </a:lnTo>
                <a:lnTo>
                  <a:pt x="107576" y="23881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F74C10-00D3-449B-B9FD-DBE60690AEA3}"/>
              </a:ext>
            </a:extLst>
          </p:cNvPr>
          <p:cNvSpPr txBox="1"/>
          <p:nvPr/>
        </p:nvSpPr>
        <p:spPr>
          <a:xfrm rot="10800000">
            <a:off x="1715844" y="600890"/>
            <a:ext cx="5956663" cy="5630091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  <a:scene3d>
              <a:camera prst="orthographicFront"/>
              <a:lightRig rig="flat" dir="t"/>
            </a:scene3d>
            <a:sp3d extrusionH="57150" prstMaterial="plastic">
              <a:bevelT w="38100" h="38100"/>
            </a:sp3d>
          </a:bodyPr>
          <a:lstStyle/>
          <a:p>
            <a:pPr algn="ctr"/>
            <a:r>
              <a:rPr lang="en-US" sz="4000" b="1" dirty="0">
                <a:ln w="0"/>
                <a:solidFill>
                  <a:srgbClr val="3333CC"/>
                </a:solidFill>
                <a:effectLst>
                  <a:glow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http://www.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glow>
                    <a:schemeClr val="tx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RonBert.com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3DFF9-5F1F-4D33-9B41-170C007D2256}"/>
              </a:ext>
            </a:extLst>
          </p:cNvPr>
          <p:cNvSpPr/>
          <p:nvPr/>
        </p:nvSpPr>
        <p:spPr>
          <a:xfrm>
            <a:off x="1280160" y="339634"/>
            <a:ext cx="3095897" cy="6165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!!Circle 1">
            <a:extLst>
              <a:ext uri="{FF2B5EF4-FFF2-40B4-BE49-F238E27FC236}">
                <a16:creationId xmlns:a16="http://schemas.microsoft.com/office/drawing/2014/main" id="{C64CB7C1-C661-4E71-98AE-C3AE94FC6625}"/>
              </a:ext>
            </a:extLst>
          </p:cNvPr>
          <p:cNvSpPr/>
          <p:nvPr/>
        </p:nvSpPr>
        <p:spPr>
          <a:xfrm>
            <a:off x="2272935" y="1149532"/>
            <a:ext cx="4572000" cy="4572000"/>
          </a:xfrm>
          <a:prstGeom prst="ellipse">
            <a:avLst/>
          </a:prstGeom>
          <a:solidFill>
            <a:srgbClr val="AF1870"/>
          </a:solidFill>
          <a:ln>
            <a:solidFill>
              <a:srgbClr val="FFC000"/>
            </a:solidFill>
          </a:ln>
          <a:scene3d>
            <a:camera prst="orthographicFront"/>
            <a:lightRig rig="glow" dir="t"/>
          </a:scene3d>
          <a:sp3d prstMaterial="plastic">
            <a:bevelT w="19050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!!Need">
            <a:extLst>
              <a:ext uri="{FF2B5EF4-FFF2-40B4-BE49-F238E27FC236}">
                <a16:creationId xmlns:a16="http://schemas.microsoft.com/office/drawing/2014/main" id="{36F5B373-8A46-4399-BA86-6675986E20D0}"/>
              </a:ext>
            </a:extLst>
          </p:cNvPr>
          <p:cNvSpPr txBox="1"/>
          <p:nvPr/>
        </p:nvSpPr>
        <p:spPr>
          <a:xfrm>
            <a:off x="3193685" y="2835368"/>
            <a:ext cx="273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rial Rounded MT Bold" panose="020F07040305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2722959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9300000">
                                      <p:cBhvr>
                                        <p:cTn id="1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2" grpId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4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1328</TotalTime>
  <Words>164</Words>
  <Application>Microsoft Office PowerPoint</Application>
  <PresentationFormat>On-screen Show (4:3)</PresentationFormat>
  <Paragraphs>87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 Rounded MT Bold</vt:lpstr>
      <vt:lpstr>Verdana</vt:lpstr>
      <vt:lpstr>Aharoni</vt:lpstr>
      <vt:lpstr>Tahoma</vt:lpstr>
      <vt:lpstr>Arial</vt:lpstr>
      <vt:lpstr>Calibri Light</vt:lpstr>
      <vt:lpstr>Source Sans Pro Semibold</vt:lpstr>
      <vt:lpstr>Calibri</vt:lpstr>
      <vt:lpstr>Balloon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Bert</dc:creator>
  <cp:lastModifiedBy>Ron Bert</cp:lastModifiedBy>
  <cp:revision>138</cp:revision>
  <dcterms:created xsi:type="dcterms:W3CDTF">2019-08-12T21:30:25Z</dcterms:created>
  <dcterms:modified xsi:type="dcterms:W3CDTF">2019-08-28T01:10:25Z</dcterms:modified>
</cp:coreProperties>
</file>